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76" r:id="rId2"/>
  </p:sldIdLst>
  <p:sldSz cx="9144000" cy="6858000" type="screen4x3"/>
  <p:notesSz cx="7053263" cy="9309100"/>
  <p:embeddedFontLst>
    <p:embeddedFont>
      <p:font typeface="Myriad Pro" panose="020B0503030403020204" pitchFamily="34" charset="0"/>
      <p:regular r:id="rId3"/>
      <p:bold r:id="rId4"/>
    </p:embeddedFont>
    <p:embeddedFont>
      <p:font typeface="Myriad Pro Black" panose="020B0803030403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25E"/>
    <a:srgbClr val="D4CF36"/>
    <a:srgbClr val="96AC5E"/>
    <a:srgbClr val="91BCE6"/>
    <a:srgbClr val="F0B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5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5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9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6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4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5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8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18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3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1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02538-CC16-4AF9-9DCC-7FCF75220B7A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05CB4-CE62-452A-93B0-138F8EB9E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3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F58651C-0F12-F2D1-297C-B93661B686EA}"/>
              </a:ext>
            </a:extLst>
          </p:cNvPr>
          <p:cNvCxnSpPr/>
          <p:nvPr/>
        </p:nvCxnSpPr>
        <p:spPr>
          <a:xfrm flipH="1">
            <a:off x="3331463" y="4847417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cxnSpLocks/>
          </p:cNvCxnSpPr>
          <p:nvPr/>
        </p:nvCxnSpPr>
        <p:spPr>
          <a:xfrm flipH="1">
            <a:off x="7798275" y="2510245"/>
            <a:ext cx="1764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7894730" y="2917943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V="1">
            <a:off x="7898323" y="2690086"/>
            <a:ext cx="1423" cy="227857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DFB96652-1EB1-4B3F-B2F7-F2E04AB71A88}"/>
              </a:ext>
            </a:extLst>
          </p:cNvPr>
          <p:cNvCxnSpPr>
            <a:cxnSpLocks/>
          </p:cNvCxnSpPr>
          <p:nvPr/>
        </p:nvCxnSpPr>
        <p:spPr>
          <a:xfrm flipH="1">
            <a:off x="7798275" y="2115340"/>
            <a:ext cx="1764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822BCCAF-B3F3-4DD8-9974-2ABBF3023681}"/>
              </a:ext>
            </a:extLst>
          </p:cNvPr>
          <p:cNvCxnSpPr>
            <a:cxnSpLocks/>
          </p:cNvCxnSpPr>
          <p:nvPr/>
        </p:nvCxnSpPr>
        <p:spPr>
          <a:xfrm>
            <a:off x="7478589" y="3426628"/>
            <a:ext cx="15436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B2A5E07-4A89-DA56-2525-7BC66FCA83B3}"/>
              </a:ext>
            </a:extLst>
          </p:cNvPr>
          <p:cNvCxnSpPr/>
          <p:nvPr/>
        </p:nvCxnSpPr>
        <p:spPr>
          <a:xfrm flipH="1">
            <a:off x="1763520" y="4155490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H="1">
            <a:off x="1760812" y="4844705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1631442" y="4522748"/>
            <a:ext cx="129448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H="1">
            <a:off x="1760345" y="3876090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1762726" y="3268013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1765107" y="2651678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flipH="1">
            <a:off x="174801" y="4825626"/>
            <a:ext cx="125187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cxnSpLocks/>
          </p:cNvCxnSpPr>
          <p:nvPr/>
        </p:nvCxnSpPr>
        <p:spPr>
          <a:xfrm flipH="1" flipV="1">
            <a:off x="59416" y="4429697"/>
            <a:ext cx="123166" cy="1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cxnSpLocks/>
          </p:cNvCxnSpPr>
          <p:nvPr/>
        </p:nvCxnSpPr>
        <p:spPr>
          <a:xfrm flipH="1">
            <a:off x="292757" y="3848245"/>
            <a:ext cx="105381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H="1">
            <a:off x="178694" y="3527515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H="1">
            <a:off x="178410" y="2635721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cxnSpLocks/>
          </p:cNvCxnSpPr>
          <p:nvPr/>
        </p:nvCxnSpPr>
        <p:spPr>
          <a:xfrm flipH="1">
            <a:off x="61896" y="2232023"/>
            <a:ext cx="123364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cxnSpLocks/>
          </p:cNvCxnSpPr>
          <p:nvPr/>
        </p:nvCxnSpPr>
        <p:spPr>
          <a:xfrm flipH="1">
            <a:off x="3214615" y="2232644"/>
            <a:ext cx="125740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H="1">
            <a:off x="4761167" y="2233158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H="1">
            <a:off x="4865397" y="2661717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3328628" y="2630723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3328590" y="3064336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H="1">
            <a:off x="3218901" y="3396662"/>
            <a:ext cx="129448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3215547" y="3788487"/>
            <a:ext cx="129448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H="1">
            <a:off x="4861705" y="3282668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>
            <a:off x="4757823" y="3915779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E8FA31FF-B478-492B-A89F-A948562B9922}"/>
              </a:ext>
            </a:extLst>
          </p:cNvPr>
          <p:cNvCxnSpPr/>
          <p:nvPr/>
        </p:nvCxnSpPr>
        <p:spPr>
          <a:xfrm flipH="1">
            <a:off x="4860408" y="4305194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3333302" y="4182516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flipH="1">
            <a:off x="4754416" y="5369905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flipH="1">
            <a:off x="6290075" y="2543316"/>
            <a:ext cx="118174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5306869" y="1027483"/>
            <a:ext cx="409633" cy="1738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cxnSpLocks/>
          </p:cNvCxnSpPr>
          <p:nvPr/>
        </p:nvCxnSpPr>
        <p:spPr>
          <a:xfrm flipV="1">
            <a:off x="7800880" y="1277297"/>
            <a:ext cx="2308" cy="1232948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 flipH="1">
            <a:off x="174801" y="5643659"/>
            <a:ext cx="235961" cy="1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T:\Common\Essex Logos\New Essex Logo\jpeg\5 COLOUR\essex_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" y="112323"/>
            <a:ext cx="1168637" cy="53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82" y="4730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Myriad Pro Black" panose="020B0803030403020204" pitchFamily="34" charset="0"/>
              </a:rPr>
              <a:t>Town of Essex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73795" y="410637"/>
            <a:ext cx="1196411" cy="267391"/>
          </a:xfrm>
          <a:prstGeom prst="roundRect">
            <a:avLst/>
          </a:prstGeom>
          <a:noFill/>
          <a:ln w="19050"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0A325E"/>
                </a:solidFill>
                <a:latin typeface="Myriad Pro" panose="020B0503030403020204" pitchFamily="34" charset="0"/>
              </a:rPr>
              <a:t>Council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2762" y="1407957"/>
            <a:ext cx="1410765" cy="418744"/>
          </a:xfrm>
          <a:prstGeom prst="roundRect">
            <a:avLst/>
          </a:prstGeom>
          <a:solidFill>
            <a:srgbClr val="0A325E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Myriad Pro" panose="020B0503030403020204" pitchFamily="34" charset="0"/>
              </a:rPr>
              <a:t>Director, </a:t>
            </a:r>
          </a:p>
          <a:p>
            <a:pPr algn="ctr"/>
            <a:r>
              <a:rPr lang="en-US" sz="900" dirty="0">
                <a:latin typeface="Myriad Pro" panose="020B0503030403020204" pitchFamily="34" charset="0"/>
              </a:rPr>
              <a:t>Community Services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775455" y="1408471"/>
            <a:ext cx="1410765" cy="418744"/>
          </a:xfrm>
          <a:prstGeom prst="roundRect">
            <a:avLst/>
          </a:prstGeom>
          <a:solidFill>
            <a:srgbClr val="0A325E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Myriad Pro" panose="020B0503030403020204" pitchFamily="34" charset="0"/>
              </a:rPr>
              <a:t>Director,</a:t>
            </a:r>
          </a:p>
          <a:p>
            <a:pPr algn="ctr"/>
            <a:r>
              <a:rPr lang="en-US" sz="900" dirty="0">
                <a:latin typeface="Myriad Pro" panose="020B0503030403020204" pitchFamily="34" charset="0"/>
              </a:rPr>
              <a:t>Infrastructure Services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14636" y="1407957"/>
            <a:ext cx="1410765" cy="418744"/>
          </a:xfrm>
          <a:prstGeom prst="roundRect">
            <a:avLst/>
          </a:prstGeom>
          <a:solidFill>
            <a:srgbClr val="0A325E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Myriad Pro" panose="020B0503030403020204" pitchFamily="34" charset="0"/>
              </a:rPr>
              <a:t>Director, </a:t>
            </a:r>
          </a:p>
          <a:p>
            <a:pPr algn="ctr"/>
            <a:r>
              <a:rPr lang="en-US" sz="900" dirty="0">
                <a:latin typeface="Myriad Pro" panose="020B0503030403020204" pitchFamily="34" charset="0"/>
              </a:rPr>
              <a:t>Development Services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644844" y="1407957"/>
            <a:ext cx="1410765" cy="418744"/>
          </a:xfrm>
          <a:prstGeom prst="roundRect">
            <a:avLst/>
          </a:prstGeom>
          <a:solidFill>
            <a:srgbClr val="0A325E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Myriad Pro" panose="020B0503030403020204" pitchFamily="34" charset="0"/>
              </a:rPr>
              <a:t>Director, Corporate Services/ Treasurer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818990" y="832450"/>
            <a:ext cx="1495958" cy="29236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0A325E"/>
                </a:solidFill>
                <a:latin typeface="Myriad Pro" panose="020B0503030403020204" pitchFamily="34" charset="0"/>
              </a:rPr>
              <a:t>CAO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520321" y="939007"/>
            <a:ext cx="1033272" cy="201168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Myriad Pro" panose="020B0503030403020204" pitchFamily="34" charset="0"/>
              </a:rPr>
              <a:t>Executive Assistant</a:t>
            </a:r>
          </a:p>
        </p:txBody>
      </p: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756490" y="1251907"/>
            <a:ext cx="7049729" cy="1483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4556760" y="1120358"/>
            <a:ext cx="1" cy="13914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4571999" y="679425"/>
            <a:ext cx="2" cy="159721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756490" y="1257873"/>
            <a:ext cx="1" cy="13914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5480836" y="1258387"/>
            <a:ext cx="1" cy="13914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920018" y="1257873"/>
            <a:ext cx="1" cy="13914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2325738" y="1257872"/>
            <a:ext cx="1" cy="13914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3311783" y="2062242"/>
            <a:ext cx="1237936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</a:t>
            </a:r>
          </a:p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Planning Services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416286" y="2462905"/>
            <a:ext cx="1133433" cy="198812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Senior Planner(1)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413576" y="2957572"/>
            <a:ext cx="1133433" cy="202350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(1)</a:t>
            </a:r>
          </a:p>
        </p:txBody>
      </p:sp>
      <p:sp>
        <p:nvSpPr>
          <p:cNvPr id="79" name="Rectangle 78"/>
          <p:cNvSpPr/>
          <p:nvPr/>
        </p:nvSpPr>
        <p:spPr>
          <a:xfrm>
            <a:off x="3319238" y="3611020"/>
            <a:ext cx="1237936" cy="338328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 Building Services/C.B.O.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315384" y="3220335"/>
            <a:ext cx="1234440" cy="338328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Economic Development (1)</a:t>
            </a:r>
          </a:p>
        </p:txBody>
      </p:sp>
      <p:sp>
        <p:nvSpPr>
          <p:cNvPr id="81" name="Rectangle 80"/>
          <p:cNvSpPr/>
          <p:nvPr/>
        </p:nvSpPr>
        <p:spPr>
          <a:xfrm>
            <a:off x="3423741" y="4015188"/>
            <a:ext cx="1133433" cy="381767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Deputy Chief  Building Official/By-Law</a:t>
            </a:r>
          </a:p>
        </p:txBody>
      </p:sp>
      <p:cxnSp>
        <p:nvCxnSpPr>
          <p:cNvPr id="83" name="Straight Arrow Connector 82"/>
          <p:cNvCxnSpPr>
            <a:cxnSpLocks/>
          </p:cNvCxnSpPr>
          <p:nvPr/>
        </p:nvCxnSpPr>
        <p:spPr>
          <a:xfrm flipV="1">
            <a:off x="3214615" y="1795379"/>
            <a:ext cx="908" cy="1996283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cxnSpLocks/>
          </p:cNvCxnSpPr>
          <p:nvPr/>
        </p:nvCxnSpPr>
        <p:spPr>
          <a:xfrm flipV="1">
            <a:off x="3332943" y="3959691"/>
            <a:ext cx="2764" cy="884899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cxnSpLocks/>
          </p:cNvCxnSpPr>
          <p:nvPr/>
        </p:nvCxnSpPr>
        <p:spPr>
          <a:xfrm flipV="1">
            <a:off x="3328955" y="2407040"/>
            <a:ext cx="0" cy="65466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3332943" y="4573945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1747399" y="2061728"/>
            <a:ext cx="1234440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Finance &amp; Business Services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846387" y="2477349"/>
            <a:ext cx="1135452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Finance (1)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846387" y="3123948"/>
            <a:ext cx="1135452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Business Services (1)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846387" y="3770547"/>
            <a:ext cx="1135452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(4)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7884516" y="2341655"/>
            <a:ext cx="1225296" cy="338328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</a:t>
            </a:r>
          </a:p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Human Resources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7975956" y="2749748"/>
            <a:ext cx="1133856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Human Resources Coordinator (1)</a:t>
            </a:r>
          </a:p>
        </p:txBody>
      </p:sp>
      <p:cxnSp>
        <p:nvCxnSpPr>
          <p:cNvPr id="110" name="Straight Arrow Connector 109"/>
          <p:cNvCxnSpPr>
            <a:cxnSpLocks/>
          </p:cNvCxnSpPr>
          <p:nvPr/>
        </p:nvCxnSpPr>
        <p:spPr>
          <a:xfrm flipV="1">
            <a:off x="1631442" y="1795379"/>
            <a:ext cx="16351" cy="272923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cxnSpLocks/>
          </p:cNvCxnSpPr>
          <p:nvPr/>
        </p:nvCxnSpPr>
        <p:spPr>
          <a:xfrm flipH="1">
            <a:off x="1641971" y="2247726"/>
            <a:ext cx="108603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cxnSpLocks/>
          </p:cNvCxnSpPr>
          <p:nvPr/>
        </p:nvCxnSpPr>
        <p:spPr>
          <a:xfrm flipV="1">
            <a:off x="1761964" y="2407040"/>
            <a:ext cx="0" cy="174845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1747399" y="4343550"/>
            <a:ext cx="1234440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</a:t>
            </a:r>
          </a:p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Information Technology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846387" y="4744091"/>
            <a:ext cx="1135452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(1)</a:t>
            </a:r>
          </a:p>
        </p:txBody>
      </p:sp>
      <p:cxnSp>
        <p:nvCxnSpPr>
          <p:cNvPr id="145" name="Straight Arrow Connector 144"/>
          <p:cNvCxnSpPr/>
          <p:nvPr/>
        </p:nvCxnSpPr>
        <p:spPr>
          <a:xfrm flipV="1">
            <a:off x="1758132" y="4700807"/>
            <a:ext cx="1270" cy="143783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7884516" y="1933562"/>
            <a:ext cx="1225296" cy="338328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Strategic Communications</a:t>
            </a:r>
          </a:p>
        </p:txBody>
      </p:sp>
      <p:cxnSp>
        <p:nvCxnSpPr>
          <p:cNvPr id="112" name="Straight Connector 111"/>
          <p:cNvCxnSpPr/>
          <p:nvPr/>
        </p:nvCxnSpPr>
        <p:spPr>
          <a:xfrm flipH="1">
            <a:off x="1868953" y="2959104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 flipV="1">
            <a:off x="1871161" y="2794278"/>
            <a:ext cx="1" cy="16503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>
            <a:off x="1869803" y="3619051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V="1">
            <a:off x="1868953" y="3448439"/>
            <a:ext cx="1257" cy="171159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148"/>
          <p:cNvSpPr/>
          <p:nvPr/>
        </p:nvSpPr>
        <p:spPr>
          <a:xfrm>
            <a:off x="156688" y="2061107"/>
            <a:ext cx="1230888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Recreation &amp; Culture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267784" y="2456367"/>
            <a:ext cx="1126980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Aquatics (1)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267784" y="3347006"/>
            <a:ext cx="1126980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Programs (1)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56688" y="4238827"/>
            <a:ext cx="1230888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</a:t>
            </a:r>
          </a:p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Parks &amp; Facilities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267784" y="4634087"/>
            <a:ext cx="1126980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Parks &amp; Facilities (1)</a:t>
            </a:r>
          </a:p>
        </p:txBody>
      </p:sp>
      <p:cxnSp>
        <p:nvCxnSpPr>
          <p:cNvPr id="155" name="Straight Arrow Connector 154"/>
          <p:cNvCxnSpPr>
            <a:cxnSpLocks/>
          </p:cNvCxnSpPr>
          <p:nvPr/>
        </p:nvCxnSpPr>
        <p:spPr>
          <a:xfrm flipV="1">
            <a:off x="63322" y="1795379"/>
            <a:ext cx="0" cy="4097949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H="1" flipV="1">
            <a:off x="298824" y="4121224"/>
            <a:ext cx="85080" cy="646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H="1" flipV="1">
            <a:off x="177142" y="4615484"/>
            <a:ext cx="209" cy="1031917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cxnSpLocks/>
          </p:cNvCxnSpPr>
          <p:nvPr/>
        </p:nvCxnSpPr>
        <p:spPr>
          <a:xfrm flipH="1" flipV="1">
            <a:off x="175160" y="2408906"/>
            <a:ext cx="1461" cy="111889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H="1">
            <a:off x="296251" y="5147557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 flipV="1">
            <a:off x="292368" y="4992536"/>
            <a:ext cx="0" cy="397913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flipH="1">
            <a:off x="286586" y="2942721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cxnSpLocks/>
          </p:cNvCxnSpPr>
          <p:nvPr/>
        </p:nvCxnSpPr>
        <p:spPr>
          <a:xfrm flipH="1" flipV="1">
            <a:off x="284845" y="2789111"/>
            <a:ext cx="1461" cy="393944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Rectangle 171"/>
          <p:cNvSpPr/>
          <p:nvPr/>
        </p:nvSpPr>
        <p:spPr>
          <a:xfrm>
            <a:off x="369566" y="3727184"/>
            <a:ext cx="1031786" cy="202350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(3)</a:t>
            </a:r>
          </a:p>
        </p:txBody>
      </p:sp>
      <p:cxnSp>
        <p:nvCxnSpPr>
          <p:cNvPr id="174" name="Straight Arrow Connector 173"/>
          <p:cNvCxnSpPr>
            <a:cxnSpLocks/>
          </p:cNvCxnSpPr>
          <p:nvPr/>
        </p:nvCxnSpPr>
        <p:spPr>
          <a:xfrm flipV="1">
            <a:off x="294287" y="3670013"/>
            <a:ext cx="1964" cy="455412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H="1">
            <a:off x="283282" y="3183010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/>
          <p:cNvSpPr/>
          <p:nvPr/>
        </p:nvSpPr>
        <p:spPr>
          <a:xfrm>
            <a:off x="3423741" y="4742258"/>
            <a:ext cx="1133433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(5)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953280" y="2862805"/>
            <a:ext cx="1028559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(3)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1953280" y="3509404"/>
            <a:ext cx="1028559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(1)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369566" y="3982962"/>
            <a:ext cx="1031786" cy="202437"/>
          </a:xfrm>
          <a:prstGeom prst="rect">
            <a:avLst/>
          </a:prstGeom>
          <a:solidFill>
            <a:srgbClr val="D4CF3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Casual/Students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369566" y="5014265"/>
            <a:ext cx="1031786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(7)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369566" y="3091141"/>
            <a:ext cx="1031786" cy="202437"/>
          </a:xfrm>
          <a:prstGeom prst="rect">
            <a:avLst/>
          </a:prstGeom>
          <a:solidFill>
            <a:srgbClr val="D4CF3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Students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369566" y="2836545"/>
            <a:ext cx="1031786" cy="201168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Deck Supervisor(1)</a:t>
            </a:r>
          </a:p>
        </p:txBody>
      </p:sp>
      <p:cxnSp>
        <p:nvCxnSpPr>
          <p:cNvPr id="205" name="Straight Connector 204"/>
          <p:cNvCxnSpPr/>
          <p:nvPr/>
        </p:nvCxnSpPr>
        <p:spPr>
          <a:xfrm flipH="1">
            <a:off x="289939" y="5389655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/>
          <p:cNvSpPr/>
          <p:nvPr/>
        </p:nvSpPr>
        <p:spPr>
          <a:xfrm>
            <a:off x="369566" y="5270130"/>
            <a:ext cx="1031786" cy="202437"/>
          </a:xfrm>
          <a:prstGeom prst="rect">
            <a:avLst/>
          </a:prstGeom>
          <a:solidFill>
            <a:srgbClr val="D4CF3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Casual/Students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267784" y="5525995"/>
            <a:ext cx="1126980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(18)</a:t>
            </a:r>
          </a:p>
        </p:txBody>
      </p:sp>
      <p:graphicFrame>
        <p:nvGraphicFramePr>
          <p:cNvPr id="140" name="Table 1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831547"/>
              </p:ext>
            </p:extLst>
          </p:nvPr>
        </p:nvGraphicFramePr>
        <p:xfrm>
          <a:off x="8466667" y="5893858"/>
          <a:ext cx="673817" cy="9725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73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</a:rPr>
                        <a:t>Sr. Mgmt.</a:t>
                      </a:r>
                    </a:p>
                  </a:txBody>
                  <a:tcPr>
                    <a:solidFill>
                      <a:srgbClr val="0A32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US" sz="800" dirty="0"/>
                        <a:t>Manager</a:t>
                      </a:r>
                    </a:p>
                  </a:txBody>
                  <a:tcPr>
                    <a:solidFill>
                      <a:srgbClr val="91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US" sz="800" dirty="0"/>
                        <a:t>Non-Union</a:t>
                      </a:r>
                    </a:p>
                  </a:txBody>
                  <a:tcPr>
                    <a:solidFill>
                      <a:srgbClr val="96AC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US" sz="800" dirty="0"/>
                        <a:t>CUPE</a:t>
                      </a:r>
                    </a:p>
                  </a:txBody>
                  <a:tcPr>
                    <a:solidFill>
                      <a:srgbClr val="F0BD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US" sz="800" dirty="0"/>
                        <a:t>Contract</a:t>
                      </a:r>
                    </a:p>
                  </a:txBody>
                  <a:tcPr>
                    <a:solidFill>
                      <a:srgbClr val="D4CF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34" name="Straight Connector 133"/>
          <p:cNvCxnSpPr>
            <a:cxnSpLocks/>
          </p:cNvCxnSpPr>
          <p:nvPr/>
        </p:nvCxnSpPr>
        <p:spPr>
          <a:xfrm flipH="1" flipV="1">
            <a:off x="181714" y="6688900"/>
            <a:ext cx="191662" cy="1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64114" y="5893328"/>
            <a:ext cx="129448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156688" y="5781860"/>
            <a:ext cx="1230888" cy="201168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Fire Chief</a:t>
            </a:r>
          </a:p>
        </p:txBody>
      </p:sp>
      <p:cxnSp>
        <p:nvCxnSpPr>
          <p:cNvPr id="138" name="Straight Connector 137"/>
          <p:cNvCxnSpPr/>
          <p:nvPr/>
        </p:nvCxnSpPr>
        <p:spPr>
          <a:xfrm flipH="1">
            <a:off x="177043" y="6149176"/>
            <a:ext cx="125187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cxnSpLocks/>
          </p:cNvCxnSpPr>
          <p:nvPr/>
        </p:nvCxnSpPr>
        <p:spPr>
          <a:xfrm flipH="1" flipV="1">
            <a:off x="179523" y="6002265"/>
            <a:ext cx="2062" cy="68981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261435" y="6036456"/>
            <a:ext cx="1130564" cy="201168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Deputy Fire Chief (1)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65439" y="6590857"/>
            <a:ext cx="1033131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(0.57)</a:t>
            </a:r>
          </a:p>
        </p:txBody>
      </p:sp>
      <p:cxnSp>
        <p:nvCxnSpPr>
          <p:cNvPr id="180" name="Straight Connector 179"/>
          <p:cNvCxnSpPr/>
          <p:nvPr/>
        </p:nvCxnSpPr>
        <p:spPr>
          <a:xfrm flipH="1">
            <a:off x="268110" y="6417488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H="1">
            <a:off x="6293676" y="2862253"/>
            <a:ext cx="125723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flipH="1">
            <a:off x="6406605" y="3176433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ctangle 235"/>
          <p:cNvSpPr/>
          <p:nvPr/>
        </p:nvSpPr>
        <p:spPr>
          <a:xfrm>
            <a:off x="6399295" y="2688642"/>
            <a:ext cx="1133856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Deputy Clerk/ Legal &amp; Legislative Services (1)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399295" y="2446474"/>
            <a:ext cx="1133856" cy="184172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(1)</a:t>
            </a:r>
          </a:p>
        </p:txBody>
      </p:sp>
      <p:cxnSp>
        <p:nvCxnSpPr>
          <p:cNvPr id="239" name="Straight Arrow Connector 238"/>
          <p:cNvCxnSpPr>
            <a:cxnSpLocks/>
          </p:cNvCxnSpPr>
          <p:nvPr/>
        </p:nvCxnSpPr>
        <p:spPr>
          <a:xfrm flipH="1" flipV="1">
            <a:off x="6285904" y="1795379"/>
            <a:ext cx="7110" cy="1878377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 flipH="1" flipV="1">
            <a:off x="6292099" y="3424928"/>
            <a:ext cx="229012" cy="358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246"/>
          <p:cNvSpPr/>
          <p:nvPr/>
        </p:nvSpPr>
        <p:spPr>
          <a:xfrm>
            <a:off x="6499879" y="3073388"/>
            <a:ext cx="1033272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(2)</a:t>
            </a:r>
          </a:p>
        </p:txBody>
      </p:sp>
      <p:cxnSp>
        <p:nvCxnSpPr>
          <p:cNvPr id="248" name="Straight Arrow Connector 247"/>
          <p:cNvCxnSpPr/>
          <p:nvPr/>
        </p:nvCxnSpPr>
        <p:spPr>
          <a:xfrm flipV="1">
            <a:off x="6410057" y="3029360"/>
            <a:ext cx="1270" cy="143783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 flipH="1">
            <a:off x="4968365" y="3603837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angle 165"/>
          <p:cNvSpPr/>
          <p:nvPr/>
        </p:nvSpPr>
        <p:spPr>
          <a:xfrm>
            <a:off x="4845562" y="2062242"/>
            <a:ext cx="1231237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Operations/Drainage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4956659" y="2461193"/>
            <a:ext cx="1127300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Drainage Superintendent (1)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4956659" y="3104531"/>
            <a:ext cx="1127300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Superintendent, Roads (1)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5055189" y="3488400"/>
            <a:ext cx="1035120" cy="202350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(10)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845562" y="3747869"/>
            <a:ext cx="1231237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Capital Works &amp; Asset Management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4845562" y="5196316"/>
            <a:ext cx="1231237" cy="341832"/>
          </a:xfrm>
          <a:prstGeom prst="rect">
            <a:avLst/>
          </a:prstGeom>
          <a:solidFill>
            <a:srgbClr val="91BCE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Manager, </a:t>
            </a:r>
            <a:b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</a:br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Environmental Services</a:t>
            </a:r>
          </a:p>
        </p:txBody>
      </p:sp>
      <p:cxnSp>
        <p:nvCxnSpPr>
          <p:cNvPr id="188" name="Straight Arrow Connector 187"/>
          <p:cNvCxnSpPr>
            <a:cxnSpLocks/>
          </p:cNvCxnSpPr>
          <p:nvPr/>
        </p:nvCxnSpPr>
        <p:spPr>
          <a:xfrm flipV="1">
            <a:off x="4754416" y="1795379"/>
            <a:ext cx="3175" cy="3574526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H="1">
            <a:off x="4865100" y="5706281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 flipV="1">
            <a:off x="4867250" y="5528596"/>
            <a:ext cx="45" cy="176891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 flipV="1">
            <a:off x="4861902" y="2409924"/>
            <a:ext cx="4570" cy="872744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ctangle 206"/>
          <p:cNvSpPr/>
          <p:nvPr/>
        </p:nvSpPr>
        <p:spPr>
          <a:xfrm>
            <a:off x="4956659" y="5595267"/>
            <a:ext cx="1127300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(5)</a:t>
            </a:r>
          </a:p>
        </p:txBody>
      </p:sp>
      <p:cxnSp>
        <p:nvCxnSpPr>
          <p:cNvPr id="229" name="Straight Arrow Connector 228"/>
          <p:cNvCxnSpPr/>
          <p:nvPr/>
        </p:nvCxnSpPr>
        <p:spPr>
          <a:xfrm flipV="1">
            <a:off x="4966885" y="3433397"/>
            <a:ext cx="2426" cy="171327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H="1">
            <a:off x="4973031" y="2958148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/>
          <p:nvPr/>
        </p:nvCxnSpPr>
        <p:spPr>
          <a:xfrm flipV="1">
            <a:off x="4971551" y="2787708"/>
            <a:ext cx="2426" cy="171327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angle 244"/>
          <p:cNvSpPr/>
          <p:nvPr/>
        </p:nvSpPr>
        <p:spPr>
          <a:xfrm>
            <a:off x="5043507" y="2845062"/>
            <a:ext cx="1033272" cy="202350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(1)</a:t>
            </a:r>
          </a:p>
        </p:txBody>
      </p: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5762AFAE-FE48-4952-BA36-1C75354A503F}"/>
              </a:ext>
            </a:extLst>
          </p:cNvPr>
          <p:cNvCxnSpPr>
            <a:cxnSpLocks/>
          </p:cNvCxnSpPr>
          <p:nvPr/>
        </p:nvCxnSpPr>
        <p:spPr>
          <a:xfrm flipH="1">
            <a:off x="6436563" y="1694643"/>
            <a:ext cx="1764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>
            <a:extLst>
              <a:ext uri="{FF2B5EF4-FFF2-40B4-BE49-F238E27FC236}">
                <a16:creationId xmlns:a16="http://schemas.microsoft.com/office/drawing/2014/main" id="{C7B9B5A9-875E-458F-BB20-14CB959D3EEE}"/>
              </a:ext>
            </a:extLst>
          </p:cNvPr>
          <p:cNvSpPr/>
          <p:nvPr/>
        </p:nvSpPr>
        <p:spPr>
          <a:xfrm>
            <a:off x="4956659" y="4146820"/>
            <a:ext cx="1127300" cy="371268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Capital Works &amp; Asset Management (1)</a:t>
            </a:r>
          </a:p>
        </p:txBody>
      </p: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id="{4F032B1F-CB7D-4EFC-9AF5-192D3FD1456A}"/>
              </a:ext>
            </a:extLst>
          </p:cNvPr>
          <p:cNvCxnSpPr>
            <a:cxnSpLocks/>
          </p:cNvCxnSpPr>
          <p:nvPr/>
        </p:nvCxnSpPr>
        <p:spPr>
          <a:xfrm flipH="1" flipV="1">
            <a:off x="4860408" y="4089701"/>
            <a:ext cx="8081" cy="961901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ectangle 218">
            <a:extLst>
              <a:ext uri="{FF2B5EF4-FFF2-40B4-BE49-F238E27FC236}">
                <a16:creationId xmlns:a16="http://schemas.microsoft.com/office/drawing/2014/main" id="{7CFDA32B-9BE9-4D83-83B8-B4A8C7F7130A}"/>
              </a:ext>
            </a:extLst>
          </p:cNvPr>
          <p:cNvSpPr/>
          <p:nvPr/>
        </p:nvSpPr>
        <p:spPr>
          <a:xfrm>
            <a:off x="6399295" y="3333821"/>
            <a:ext cx="1133856" cy="185132"/>
          </a:xfrm>
          <a:prstGeom prst="rect">
            <a:avLst/>
          </a:prstGeom>
          <a:solidFill>
            <a:srgbClr val="D4CF3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Crossing Guards (12)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37AC065D-FFE8-465A-928C-2777FC9E991B}"/>
              </a:ext>
            </a:extLst>
          </p:cNvPr>
          <p:cNvSpPr/>
          <p:nvPr/>
        </p:nvSpPr>
        <p:spPr>
          <a:xfrm>
            <a:off x="1847983" y="4031690"/>
            <a:ext cx="1133856" cy="253154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Financial Analyst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609D65F0-D149-4CDB-8506-309EBEB23708}"/>
              </a:ext>
            </a:extLst>
          </p:cNvPr>
          <p:cNvSpPr/>
          <p:nvPr/>
        </p:nvSpPr>
        <p:spPr>
          <a:xfrm>
            <a:off x="6399295" y="2061728"/>
            <a:ext cx="1133856" cy="32675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Manager, Legal &amp; Licensing (1)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1F4549-F973-45D7-9AAA-7DBA0EE190E9}"/>
              </a:ext>
            </a:extLst>
          </p:cNvPr>
          <p:cNvCxnSpPr>
            <a:cxnSpLocks/>
          </p:cNvCxnSpPr>
          <p:nvPr/>
        </p:nvCxnSpPr>
        <p:spPr>
          <a:xfrm>
            <a:off x="6289763" y="2223561"/>
            <a:ext cx="103824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56E8AE43-1495-44A1-866A-3B656E8A80E5}"/>
              </a:ext>
            </a:extLst>
          </p:cNvPr>
          <p:cNvCxnSpPr>
            <a:cxnSpLocks/>
          </p:cNvCxnSpPr>
          <p:nvPr/>
        </p:nvCxnSpPr>
        <p:spPr>
          <a:xfrm flipH="1">
            <a:off x="7533124" y="2820867"/>
            <a:ext cx="99360" cy="352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E2E32DF4-D69C-4143-94C7-3E6972E34943}"/>
              </a:ext>
            </a:extLst>
          </p:cNvPr>
          <p:cNvCxnSpPr>
            <a:cxnSpLocks/>
          </p:cNvCxnSpPr>
          <p:nvPr/>
        </p:nvCxnSpPr>
        <p:spPr>
          <a:xfrm>
            <a:off x="7643409" y="2818041"/>
            <a:ext cx="0" cy="6068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0">
            <a:extLst>
              <a:ext uri="{FF2B5EF4-FFF2-40B4-BE49-F238E27FC236}">
                <a16:creationId xmlns:a16="http://schemas.microsoft.com/office/drawing/2014/main" id="{DD0C4B19-3D89-F4A4-E63A-6BD599D52888}"/>
              </a:ext>
            </a:extLst>
          </p:cNvPr>
          <p:cNvSpPr/>
          <p:nvPr/>
        </p:nvSpPr>
        <p:spPr>
          <a:xfrm>
            <a:off x="6293108" y="1401369"/>
            <a:ext cx="1410765" cy="418744"/>
          </a:xfrm>
          <a:prstGeom prst="roundRect">
            <a:avLst/>
          </a:prstGeom>
          <a:solidFill>
            <a:srgbClr val="0A325E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Myriad Pro" panose="020B0503030403020204" pitchFamily="34" charset="0"/>
              </a:rPr>
              <a:t>Director, Legislative Services/ Clerk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357914" y="6289104"/>
            <a:ext cx="1033272" cy="241427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District Chief (3)</a:t>
            </a:r>
            <a:b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</a:br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Stations 1, 2 &amp; 3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D6CA1C0D-71EB-63D6-5DA0-B331C8B0D36F}"/>
              </a:ext>
            </a:extLst>
          </p:cNvPr>
          <p:cNvCxnSpPr/>
          <p:nvPr/>
        </p:nvCxnSpPr>
        <p:spPr>
          <a:xfrm flipV="1">
            <a:off x="272857" y="6237555"/>
            <a:ext cx="45" cy="176891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B9DB5FAD-608A-3211-1B7C-E81A059A9403}"/>
              </a:ext>
            </a:extLst>
          </p:cNvPr>
          <p:cNvCxnSpPr/>
          <p:nvPr/>
        </p:nvCxnSpPr>
        <p:spPr>
          <a:xfrm flipV="1">
            <a:off x="7038992" y="1268061"/>
            <a:ext cx="1" cy="139145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60448BB-CAD8-8473-5B31-F0A95ED6006A}"/>
              </a:ext>
            </a:extLst>
          </p:cNvPr>
          <p:cNvSpPr txBox="1"/>
          <p:nvPr/>
        </p:nvSpPr>
        <p:spPr>
          <a:xfrm>
            <a:off x="8446373" y="105584"/>
            <a:ext cx="5148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Jul2024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6152735-2904-4517-EFA9-E577095B5B83}"/>
              </a:ext>
            </a:extLst>
          </p:cNvPr>
          <p:cNvCxnSpPr/>
          <p:nvPr/>
        </p:nvCxnSpPr>
        <p:spPr>
          <a:xfrm flipH="1">
            <a:off x="4868054" y="5048542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358CAE7D-DE07-5631-00E8-E1DA10FEE46F}"/>
              </a:ext>
            </a:extLst>
          </p:cNvPr>
          <p:cNvSpPr/>
          <p:nvPr/>
        </p:nvSpPr>
        <p:spPr>
          <a:xfrm>
            <a:off x="4950088" y="4928003"/>
            <a:ext cx="1127300" cy="202437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37D410-ECF1-1516-8AE8-2D260C7C1642}"/>
              </a:ext>
            </a:extLst>
          </p:cNvPr>
          <p:cNvSpPr/>
          <p:nvPr/>
        </p:nvSpPr>
        <p:spPr>
          <a:xfrm>
            <a:off x="3423741" y="4469432"/>
            <a:ext cx="1133433" cy="201168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Building Inspector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E3D303-D618-A580-3D20-D50820CFE89E}"/>
              </a:ext>
            </a:extLst>
          </p:cNvPr>
          <p:cNvCxnSpPr/>
          <p:nvPr/>
        </p:nvCxnSpPr>
        <p:spPr>
          <a:xfrm flipH="1">
            <a:off x="3326467" y="2875496"/>
            <a:ext cx="111236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2DDB012-97F9-62CD-4665-361ECC7393E1}"/>
              </a:ext>
            </a:extLst>
          </p:cNvPr>
          <p:cNvSpPr/>
          <p:nvPr/>
        </p:nvSpPr>
        <p:spPr>
          <a:xfrm>
            <a:off x="3414125" y="2707678"/>
            <a:ext cx="1133433" cy="201168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Junior Planner(1)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6106ED6-3541-E4FD-42EF-0C61752245F8}"/>
              </a:ext>
            </a:extLst>
          </p:cNvPr>
          <p:cNvCxnSpPr>
            <a:cxnSpLocks/>
          </p:cNvCxnSpPr>
          <p:nvPr/>
        </p:nvCxnSpPr>
        <p:spPr>
          <a:xfrm flipH="1">
            <a:off x="1391999" y="6137040"/>
            <a:ext cx="454388" cy="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7343FE72-4888-27C5-EB02-4C29C50658A7}"/>
              </a:ext>
            </a:extLst>
          </p:cNvPr>
          <p:cNvSpPr/>
          <p:nvPr/>
        </p:nvSpPr>
        <p:spPr>
          <a:xfrm>
            <a:off x="1563105" y="6058643"/>
            <a:ext cx="1371723" cy="265700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Assistant Deputy Fire Chief/ Prevention &amp; Education(1)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B0BFBEF-EBA3-CA4A-6C18-95F4057E5960}"/>
              </a:ext>
            </a:extLst>
          </p:cNvPr>
          <p:cNvSpPr/>
          <p:nvPr/>
        </p:nvSpPr>
        <p:spPr>
          <a:xfrm>
            <a:off x="1561086" y="6378691"/>
            <a:ext cx="1033272" cy="244492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Captains (12)</a:t>
            </a:r>
          </a:p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Firefighters (45)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E7CC524-CAF8-B9D6-BDDB-8C123195E1C6}"/>
              </a:ext>
            </a:extLst>
          </p:cNvPr>
          <p:cNvCxnSpPr>
            <a:cxnSpLocks/>
          </p:cNvCxnSpPr>
          <p:nvPr/>
        </p:nvCxnSpPr>
        <p:spPr>
          <a:xfrm flipH="1">
            <a:off x="1397536" y="6419343"/>
            <a:ext cx="160811" cy="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75DBCDD-5F56-CA0B-F4D9-FFCBA357E566}"/>
              </a:ext>
            </a:extLst>
          </p:cNvPr>
          <p:cNvCxnSpPr/>
          <p:nvPr/>
        </p:nvCxnSpPr>
        <p:spPr>
          <a:xfrm flipH="1" flipV="1">
            <a:off x="6296234" y="3670013"/>
            <a:ext cx="229012" cy="358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86DB3558-27D9-2F41-222A-DF769DEB1903}"/>
              </a:ext>
            </a:extLst>
          </p:cNvPr>
          <p:cNvSpPr/>
          <p:nvPr/>
        </p:nvSpPr>
        <p:spPr>
          <a:xfrm>
            <a:off x="6406605" y="3575731"/>
            <a:ext cx="1133856" cy="185132"/>
          </a:xfrm>
          <a:prstGeom prst="rect">
            <a:avLst/>
          </a:prstGeom>
          <a:solidFill>
            <a:srgbClr val="D4CF36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Nurse Practitioner (1)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8B07362-AD1E-F365-0D1A-167B7B4E1664}"/>
              </a:ext>
            </a:extLst>
          </p:cNvPr>
          <p:cNvCxnSpPr/>
          <p:nvPr/>
        </p:nvCxnSpPr>
        <p:spPr>
          <a:xfrm flipV="1">
            <a:off x="4973977" y="4542537"/>
            <a:ext cx="45" cy="176891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6333A63-7E3F-94A4-FAB7-657D1652D9D6}"/>
              </a:ext>
            </a:extLst>
          </p:cNvPr>
          <p:cNvCxnSpPr>
            <a:cxnSpLocks/>
          </p:cNvCxnSpPr>
          <p:nvPr/>
        </p:nvCxnSpPr>
        <p:spPr>
          <a:xfrm flipH="1">
            <a:off x="4973050" y="4716951"/>
            <a:ext cx="91440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9CC26D79-9337-5DDB-3404-0D10921A0A6C}"/>
              </a:ext>
            </a:extLst>
          </p:cNvPr>
          <p:cNvSpPr/>
          <p:nvPr/>
        </p:nvSpPr>
        <p:spPr>
          <a:xfrm>
            <a:off x="3091598" y="6177522"/>
            <a:ext cx="1133433" cy="265699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Fire Service Support (0.57)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F6F28E2-302B-AAD3-8DD9-69C9064EF580}"/>
              </a:ext>
            </a:extLst>
          </p:cNvPr>
          <p:cNvCxnSpPr>
            <a:cxnSpLocks/>
          </p:cNvCxnSpPr>
          <p:nvPr/>
        </p:nvCxnSpPr>
        <p:spPr>
          <a:xfrm flipH="1">
            <a:off x="2938037" y="6233949"/>
            <a:ext cx="160811" cy="0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7">
            <a:extLst>
              <a:ext uri="{FF2B5EF4-FFF2-40B4-BE49-F238E27FC236}">
                <a16:creationId xmlns:a16="http://schemas.microsoft.com/office/drawing/2014/main" id="{8DC29539-F48B-9017-F775-F10BC15722FA}"/>
              </a:ext>
            </a:extLst>
          </p:cNvPr>
          <p:cNvSpPr/>
          <p:nvPr/>
        </p:nvSpPr>
        <p:spPr>
          <a:xfrm>
            <a:off x="2040260" y="822577"/>
            <a:ext cx="1499616" cy="292608"/>
          </a:xfrm>
          <a:prstGeom prst="roundRect">
            <a:avLst/>
          </a:prstGeom>
          <a:solidFill>
            <a:srgbClr val="0A325E"/>
          </a:solidFill>
          <a:ln w="19050">
            <a:solidFill>
              <a:srgbClr val="0A325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Myriad Pro" panose="020B0503030403020204" pitchFamily="34" charset="0"/>
              </a:rPr>
              <a:t>Deputy CAO  (.30)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469B6E5-868B-8F50-1B69-08C4ADA03C29}"/>
              </a:ext>
            </a:extLst>
          </p:cNvPr>
          <p:cNvCxnSpPr>
            <a:cxnSpLocks/>
          </p:cNvCxnSpPr>
          <p:nvPr/>
        </p:nvCxnSpPr>
        <p:spPr>
          <a:xfrm flipV="1">
            <a:off x="3545381" y="976075"/>
            <a:ext cx="235229" cy="1334"/>
          </a:xfrm>
          <a:prstGeom prst="straightConnector1">
            <a:avLst/>
          </a:prstGeom>
          <a:ln>
            <a:solidFill>
              <a:srgbClr val="0A325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6AC9FC-5665-406E-492C-F98C0D2B7DF4}"/>
              </a:ext>
            </a:extLst>
          </p:cNvPr>
          <p:cNvCxnSpPr>
            <a:cxnSpLocks/>
          </p:cNvCxnSpPr>
          <p:nvPr/>
        </p:nvCxnSpPr>
        <p:spPr>
          <a:xfrm flipH="1">
            <a:off x="64435" y="1962315"/>
            <a:ext cx="105381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8255F59C-A815-B532-A29F-A799EB993A39}"/>
              </a:ext>
            </a:extLst>
          </p:cNvPr>
          <p:cNvSpPr/>
          <p:nvPr/>
        </p:nvSpPr>
        <p:spPr>
          <a:xfrm>
            <a:off x="153943" y="1869182"/>
            <a:ext cx="1230887" cy="144239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(1)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E173B5-1606-B4CE-3CC2-5C272BF49488}"/>
              </a:ext>
            </a:extLst>
          </p:cNvPr>
          <p:cNvSpPr/>
          <p:nvPr/>
        </p:nvSpPr>
        <p:spPr>
          <a:xfrm>
            <a:off x="5049599" y="4589404"/>
            <a:ext cx="1050418" cy="281479"/>
          </a:xfrm>
          <a:prstGeom prst="rect">
            <a:avLst/>
          </a:prstGeom>
          <a:solidFill>
            <a:srgbClr val="96AC5E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Infrastructure Inspector (1)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BC785D8-87E9-AF98-3FAB-86CB531E6761}"/>
              </a:ext>
            </a:extLst>
          </p:cNvPr>
          <p:cNvCxnSpPr>
            <a:cxnSpLocks/>
          </p:cNvCxnSpPr>
          <p:nvPr/>
        </p:nvCxnSpPr>
        <p:spPr>
          <a:xfrm flipH="1">
            <a:off x="4763564" y="1967412"/>
            <a:ext cx="105381" cy="0"/>
          </a:xfrm>
          <a:prstGeom prst="line">
            <a:avLst/>
          </a:prstGeom>
          <a:ln>
            <a:solidFill>
              <a:srgbClr val="0A32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A3526B2A-C715-4CFE-BC43-E49B49521A8A}"/>
              </a:ext>
            </a:extLst>
          </p:cNvPr>
          <p:cNvSpPr/>
          <p:nvPr/>
        </p:nvSpPr>
        <p:spPr>
          <a:xfrm>
            <a:off x="4853072" y="1874279"/>
            <a:ext cx="1230887" cy="144239"/>
          </a:xfrm>
          <a:prstGeom prst="rect">
            <a:avLst/>
          </a:prstGeom>
          <a:solidFill>
            <a:srgbClr val="F0BD5B"/>
          </a:solidFill>
          <a:ln>
            <a:solidFill>
              <a:srgbClr val="0A3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A325E"/>
                </a:solidFill>
                <a:latin typeface="Myriad Pro" panose="020B0503030403020204" pitchFamily="34" charset="0"/>
              </a:rPr>
              <a:t>CUPE Staff (0.3)</a:t>
            </a:r>
          </a:p>
        </p:txBody>
      </p:sp>
    </p:spTree>
    <p:extLst>
      <p:ext uri="{BB962C8B-B14F-4D97-AF65-F5344CB8AC3E}">
        <p14:creationId xmlns:p14="http://schemas.microsoft.com/office/powerpoint/2010/main" val="309967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9946</TotalTime>
  <Words>377</Words>
  <Application>Microsoft Office PowerPoint</Application>
  <PresentationFormat>On-screen Show (4:3)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Myriad Pro</vt:lpstr>
      <vt:lpstr>Calibri Light</vt:lpstr>
      <vt:lpstr>Arial</vt:lpstr>
      <vt:lpstr>Calibri</vt:lpstr>
      <vt:lpstr>Myriad Pro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Stephens, Tracy</dc:creator>
  <cp:lastModifiedBy>Stephens, Tracy</cp:lastModifiedBy>
  <cp:revision>170</cp:revision>
  <cp:lastPrinted>2023-11-09T19:02:19Z</cp:lastPrinted>
  <dcterms:created xsi:type="dcterms:W3CDTF">2020-12-23T19:33:38Z</dcterms:created>
  <dcterms:modified xsi:type="dcterms:W3CDTF">2024-07-29T20:29:20Z</dcterms:modified>
</cp:coreProperties>
</file>