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68" r:id="rId3"/>
    <p:sldId id="409" r:id="rId4"/>
    <p:sldId id="410" r:id="rId5"/>
    <p:sldId id="294" r:id="rId6"/>
    <p:sldId id="339" r:id="rId7"/>
    <p:sldId id="295" r:id="rId8"/>
    <p:sldId id="411" r:id="rId9"/>
    <p:sldId id="388" r:id="rId10"/>
    <p:sldId id="381" r:id="rId11"/>
    <p:sldId id="304" r:id="rId12"/>
    <p:sldId id="377" r:id="rId13"/>
    <p:sldId id="378" r:id="rId14"/>
    <p:sldId id="389" r:id="rId15"/>
    <p:sldId id="347" r:id="rId16"/>
    <p:sldId id="376" r:id="rId17"/>
    <p:sldId id="303" r:id="rId18"/>
    <p:sldId id="309" r:id="rId19"/>
    <p:sldId id="308" r:id="rId20"/>
    <p:sldId id="321" r:id="rId21"/>
    <p:sldId id="375" r:id="rId22"/>
    <p:sldId id="322" r:id="rId23"/>
    <p:sldId id="323" r:id="rId24"/>
    <p:sldId id="325" r:id="rId25"/>
    <p:sldId id="324" r:id="rId26"/>
    <p:sldId id="391" r:id="rId27"/>
    <p:sldId id="311" r:id="rId28"/>
    <p:sldId id="392" r:id="rId29"/>
    <p:sldId id="382" r:id="rId30"/>
    <p:sldId id="333" r:id="rId31"/>
    <p:sldId id="315" r:id="rId32"/>
    <p:sldId id="350" r:id="rId33"/>
    <p:sldId id="408" r:id="rId34"/>
    <p:sldId id="406" r:id="rId35"/>
    <p:sldId id="405" r:id="rId36"/>
    <p:sldId id="373" r:id="rId37"/>
    <p:sldId id="395" r:id="rId38"/>
    <p:sldId id="396" r:id="rId39"/>
    <p:sldId id="398" r:id="rId40"/>
    <p:sldId id="379" r:id="rId41"/>
    <p:sldId id="380" r:id="rId42"/>
    <p:sldId id="393" r:id="rId43"/>
    <p:sldId id="293" r:id="rId44"/>
    <p:sldId id="374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02"/>
    <a:srgbClr val="FCBF49"/>
    <a:srgbClr val="C4C349"/>
    <a:srgbClr val="75B2DD"/>
    <a:srgbClr val="093162"/>
    <a:srgbClr val="C1BF0A"/>
    <a:srgbClr val="EEBD5E"/>
    <a:srgbClr val="DEDE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03" autoAdjust="0"/>
  </p:normalViewPr>
  <p:slideViewPr>
    <p:cSldViewPr>
      <p:cViewPr varScale="1">
        <p:scale>
          <a:sx n="57" d="100"/>
          <a:sy n="57" d="100"/>
        </p:scale>
        <p:origin x="156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91DC4-D2B0-4873-9EBA-9B0F00FF6A4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47ED434-9286-4956-B47D-44D264F36A31}">
      <dgm:prSet phldrT="[Text]"/>
      <dgm:spPr>
        <a:solidFill>
          <a:srgbClr val="75B2DD"/>
        </a:solidFill>
      </dgm:spPr>
      <dgm:t>
        <a:bodyPr/>
        <a:lstStyle/>
        <a:p>
          <a:r>
            <a:rPr lang="en-US" b="1" dirty="0"/>
            <a:t>Council</a:t>
          </a:r>
        </a:p>
      </dgm:t>
    </dgm:pt>
    <dgm:pt modelId="{3E287318-4E83-4F53-87D3-BD1EEC920FA6}" type="parTrans" cxnId="{3BF30930-74BB-4984-842D-56F89C3A4D9E}">
      <dgm:prSet/>
      <dgm:spPr/>
      <dgm:t>
        <a:bodyPr/>
        <a:lstStyle/>
        <a:p>
          <a:endParaRPr lang="en-US"/>
        </a:p>
      </dgm:t>
    </dgm:pt>
    <dgm:pt modelId="{2BFAD4D3-2CCC-44C7-B581-CF55B99478FC}" type="sibTrans" cxnId="{3BF30930-74BB-4984-842D-56F89C3A4D9E}">
      <dgm:prSet/>
      <dgm:spPr/>
      <dgm:t>
        <a:bodyPr/>
        <a:lstStyle/>
        <a:p>
          <a:endParaRPr lang="en-US"/>
        </a:p>
      </dgm:t>
    </dgm:pt>
    <dgm:pt modelId="{EE9B95D2-1DF6-48D5-B950-42114D4A6EB5}">
      <dgm:prSet phldrT="[Text]"/>
      <dgm:spPr>
        <a:solidFill>
          <a:srgbClr val="709302"/>
        </a:solidFill>
      </dgm:spPr>
      <dgm:t>
        <a:bodyPr/>
        <a:lstStyle/>
        <a:p>
          <a:r>
            <a:rPr lang="en-US" b="1" dirty="0"/>
            <a:t>CAO/Director</a:t>
          </a:r>
        </a:p>
      </dgm:t>
    </dgm:pt>
    <dgm:pt modelId="{C7E9E531-9878-4ED1-9FA2-F26F4316A16E}" type="parTrans" cxnId="{E48EBA3B-44BE-401D-932F-769F927C7827}">
      <dgm:prSet/>
      <dgm:spPr/>
      <dgm:t>
        <a:bodyPr/>
        <a:lstStyle/>
        <a:p>
          <a:endParaRPr lang="en-US"/>
        </a:p>
      </dgm:t>
    </dgm:pt>
    <dgm:pt modelId="{7702CCA4-BED1-4A74-8B36-2D32B283B781}" type="sibTrans" cxnId="{E48EBA3B-44BE-401D-932F-769F927C7827}">
      <dgm:prSet/>
      <dgm:spPr/>
      <dgm:t>
        <a:bodyPr/>
        <a:lstStyle/>
        <a:p>
          <a:endParaRPr lang="en-US"/>
        </a:p>
      </dgm:t>
    </dgm:pt>
    <dgm:pt modelId="{14EE0063-877C-4579-B20E-B9CE5F9BB062}">
      <dgm:prSet phldrT="[Text]"/>
      <dgm:spPr>
        <a:solidFill>
          <a:srgbClr val="C4C349">
            <a:alpha val="90000"/>
          </a:srgbClr>
        </a:solidFill>
      </dgm:spPr>
      <dgm:t>
        <a:bodyPr/>
        <a:lstStyle/>
        <a:p>
          <a:r>
            <a:rPr lang="en-US" b="1" dirty="0"/>
            <a:t>Managers</a:t>
          </a:r>
        </a:p>
      </dgm:t>
    </dgm:pt>
    <dgm:pt modelId="{9DC9B927-A57F-4078-8972-6520A32E80E1}" type="parTrans" cxnId="{A2B40866-A1BE-43CA-9487-AA4AF7E939BF}">
      <dgm:prSet/>
      <dgm:spPr/>
      <dgm:t>
        <a:bodyPr/>
        <a:lstStyle/>
        <a:p>
          <a:endParaRPr lang="en-US"/>
        </a:p>
      </dgm:t>
    </dgm:pt>
    <dgm:pt modelId="{B5396C84-70D8-48A4-953E-FE5313C3379F}" type="sibTrans" cxnId="{A2B40866-A1BE-43CA-9487-AA4AF7E939BF}">
      <dgm:prSet/>
      <dgm:spPr/>
      <dgm:t>
        <a:bodyPr/>
        <a:lstStyle/>
        <a:p>
          <a:endParaRPr lang="en-US"/>
        </a:p>
      </dgm:t>
    </dgm:pt>
    <dgm:pt modelId="{4B529B20-6F90-4AD4-A1C1-9E1A02524C30}">
      <dgm:prSet phldrT="[Text]"/>
      <dgm:spPr>
        <a:solidFill>
          <a:srgbClr val="FCBF49">
            <a:alpha val="90000"/>
          </a:srgbClr>
        </a:solidFill>
      </dgm:spPr>
      <dgm:t>
        <a:bodyPr/>
        <a:lstStyle/>
        <a:p>
          <a:r>
            <a:rPr lang="en-US" b="1" dirty="0"/>
            <a:t>Assistant Managers</a:t>
          </a:r>
        </a:p>
        <a:p>
          <a:r>
            <a:rPr lang="en-US" b="1" dirty="0"/>
            <a:t>&amp; Supervisors</a:t>
          </a:r>
        </a:p>
      </dgm:t>
    </dgm:pt>
    <dgm:pt modelId="{4E586D14-AB94-4A36-8DDA-035F894468D0}" type="parTrans" cxnId="{2F59A591-91C7-485E-BF93-61C2F456EC68}">
      <dgm:prSet/>
      <dgm:spPr/>
      <dgm:t>
        <a:bodyPr/>
        <a:lstStyle/>
        <a:p>
          <a:endParaRPr lang="en-US"/>
        </a:p>
      </dgm:t>
    </dgm:pt>
    <dgm:pt modelId="{AC4DDFF4-B714-486C-9151-BC5F3227211A}" type="sibTrans" cxnId="{2F59A591-91C7-485E-BF93-61C2F456EC68}">
      <dgm:prSet/>
      <dgm:spPr/>
      <dgm:t>
        <a:bodyPr/>
        <a:lstStyle/>
        <a:p>
          <a:endParaRPr lang="en-US"/>
        </a:p>
      </dgm:t>
    </dgm:pt>
    <dgm:pt modelId="{C4F4EAAF-1B44-4795-A1C0-1BF3EF861C86}">
      <dgm:prSet phldrT="[Text]"/>
      <dgm:spPr/>
      <dgm:t>
        <a:bodyPr/>
        <a:lstStyle/>
        <a:p>
          <a:r>
            <a:rPr lang="en-US" b="1" dirty="0"/>
            <a:t>Staff</a:t>
          </a:r>
        </a:p>
      </dgm:t>
    </dgm:pt>
    <dgm:pt modelId="{8BAE3F29-40C6-4CE9-BE9B-CC646E6D5BE1}" type="parTrans" cxnId="{4462EBDD-04BB-483B-A6D9-2E606631439D}">
      <dgm:prSet/>
      <dgm:spPr/>
      <dgm:t>
        <a:bodyPr/>
        <a:lstStyle/>
        <a:p>
          <a:endParaRPr lang="en-US"/>
        </a:p>
      </dgm:t>
    </dgm:pt>
    <dgm:pt modelId="{412F9D23-CA1B-4046-B175-1F5A2E4E0E3D}" type="sibTrans" cxnId="{4462EBDD-04BB-483B-A6D9-2E606631439D}">
      <dgm:prSet/>
      <dgm:spPr/>
      <dgm:t>
        <a:bodyPr/>
        <a:lstStyle/>
        <a:p>
          <a:endParaRPr lang="en-US"/>
        </a:p>
      </dgm:t>
    </dgm:pt>
    <dgm:pt modelId="{EE028099-CDF8-486C-B97D-3A14468802FE}" type="pres">
      <dgm:prSet presAssocID="{C3391DC4-D2B0-4873-9EBA-9B0F00FF6A42}" presName="compositeShape" presStyleCnt="0">
        <dgm:presLayoutVars>
          <dgm:dir/>
          <dgm:resizeHandles/>
        </dgm:presLayoutVars>
      </dgm:prSet>
      <dgm:spPr/>
    </dgm:pt>
    <dgm:pt modelId="{81F4E5D0-47CB-4011-9A75-E342F295BEF5}" type="pres">
      <dgm:prSet presAssocID="{C3391DC4-D2B0-4873-9EBA-9B0F00FF6A42}" presName="pyramid" presStyleLbl="node1" presStyleIdx="0" presStyleCnt="1" custLinFactNeighborX="19399"/>
      <dgm:spPr/>
    </dgm:pt>
    <dgm:pt modelId="{E8E0CE9A-E850-4A8E-889F-382DF455F16E}" type="pres">
      <dgm:prSet presAssocID="{C3391DC4-D2B0-4873-9EBA-9B0F00FF6A42}" presName="theList" presStyleCnt="0"/>
      <dgm:spPr/>
    </dgm:pt>
    <dgm:pt modelId="{5C40E806-4BC0-4A8C-907B-C913D8A4569D}" type="pres">
      <dgm:prSet presAssocID="{D47ED434-9286-4956-B47D-44D264F36A31}" presName="aNode" presStyleLbl="fgAcc1" presStyleIdx="0" presStyleCnt="5" custScaleX="69263" custLinFactY="32372" custLinFactNeighborX="-31346" custLinFactNeighborY="100000">
        <dgm:presLayoutVars>
          <dgm:bulletEnabled val="1"/>
        </dgm:presLayoutVars>
      </dgm:prSet>
      <dgm:spPr/>
    </dgm:pt>
    <dgm:pt modelId="{0A8D3382-E8AE-4E1F-A9E6-68574AFC37D7}" type="pres">
      <dgm:prSet presAssocID="{D47ED434-9286-4956-B47D-44D264F36A31}" presName="aSpace" presStyleCnt="0"/>
      <dgm:spPr/>
    </dgm:pt>
    <dgm:pt modelId="{2B67F363-D20F-441B-81E7-AFEECE6F9470}" type="pres">
      <dgm:prSet presAssocID="{EE9B95D2-1DF6-48D5-B950-42114D4A6EB5}" presName="aNode" presStyleLbl="fgAcc1" presStyleIdx="1" presStyleCnt="5" custScaleX="69263" custLinFactY="32372" custLinFactNeighborX="-31346" custLinFactNeighborY="100000">
        <dgm:presLayoutVars>
          <dgm:bulletEnabled val="1"/>
        </dgm:presLayoutVars>
      </dgm:prSet>
      <dgm:spPr/>
    </dgm:pt>
    <dgm:pt modelId="{2B6B75A1-6CFC-4AD7-B2EF-955AD57709A5}" type="pres">
      <dgm:prSet presAssocID="{EE9B95D2-1DF6-48D5-B950-42114D4A6EB5}" presName="aSpace" presStyleCnt="0"/>
      <dgm:spPr/>
    </dgm:pt>
    <dgm:pt modelId="{79BCE4E9-8860-433B-A11B-A2888D698536}" type="pres">
      <dgm:prSet presAssocID="{14EE0063-877C-4579-B20E-B9CE5F9BB062}" presName="aNode" presStyleLbl="fgAcc1" presStyleIdx="2" presStyleCnt="5" custScaleX="69263" custLinFactY="32372" custLinFactNeighborX="-31346" custLinFactNeighborY="100000">
        <dgm:presLayoutVars>
          <dgm:bulletEnabled val="1"/>
        </dgm:presLayoutVars>
      </dgm:prSet>
      <dgm:spPr/>
    </dgm:pt>
    <dgm:pt modelId="{89B724DF-A4BD-47B9-AA57-E7887F14F9A9}" type="pres">
      <dgm:prSet presAssocID="{14EE0063-877C-4579-B20E-B9CE5F9BB062}" presName="aSpace" presStyleCnt="0"/>
      <dgm:spPr/>
    </dgm:pt>
    <dgm:pt modelId="{07B41E58-3008-4767-9CF2-B2C6AE58A8B5}" type="pres">
      <dgm:prSet presAssocID="{4B529B20-6F90-4AD4-A1C1-9E1A02524C30}" presName="aNode" presStyleLbl="fgAcc1" presStyleIdx="3" presStyleCnt="5" custScaleX="69263" custLinFactY="32372" custLinFactNeighborX="-31346" custLinFactNeighborY="100000">
        <dgm:presLayoutVars>
          <dgm:bulletEnabled val="1"/>
        </dgm:presLayoutVars>
      </dgm:prSet>
      <dgm:spPr/>
    </dgm:pt>
    <dgm:pt modelId="{CB62C96E-1C77-4A94-A63F-7E3AFD2F884E}" type="pres">
      <dgm:prSet presAssocID="{4B529B20-6F90-4AD4-A1C1-9E1A02524C30}" presName="aSpace" presStyleCnt="0"/>
      <dgm:spPr/>
    </dgm:pt>
    <dgm:pt modelId="{E176E53B-D6BC-4E03-90CC-27AD55F0E2E7}" type="pres">
      <dgm:prSet presAssocID="{C4F4EAAF-1B44-4795-A1C0-1BF3EF861C86}" presName="aNode" presStyleLbl="fgAcc1" presStyleIdx="4" presStyleCnt="5" custScaleX="69263" custLinFactY="32372" custLinFactNeighborX="-30876" custLinFactNeighborY="100000">
        <dgm:presLayoutVars>
          <dgm:bulletEnabled val="1"/>
        </dgm:presLayoutVars>
      </dgm:prSet>
      <dgm:spPr/>
    </dgm:pt>
    <dgm:pt modelId="{0413135B-A42C-4D8D-9A57-9F0DDD1C6238}" type="pres">
      <dgm:prSet presAssocID="{C4F4EAAF-1B44-4795-A1C0-1BF3EF861C86}" presName="aSpace" presStyleCnt="0"/>
      <dgm:spPr/>
    </dgm:pt>
  </dgm:ptLst>
  <dgm:cxnLst>
    <dgm:cxn modelId="{437F1813-9F8D-4DB7-BF7E-BDD020ECF5FB}" type="presOf" srcId="{D47ED434-9286-4956-B47D-44D264F36A31}" destId="{5C40E806-4BC0-4A8C-907B-C913D8A4569D}" srcOrd="0" destOrd="0" presId="urn:microsoft.com/office/officeart/2005/8/layout/pyramid2"/>
    <dgm:cxn modelId="{3BF30930-74BB-4984-842D-56F89C3A4D9E}" srcId="{C3391DC4-D2B0-4873-9EBA-9B0F00FF6A42}" destId="{D47ED434-9286-4956-B47D-44D264F36A31}" srcOrd="0" destOrd="0" parTransId="{3E287318-4E83-4F53-87D3-BD1EEC920FA6}" sibTransId="{2BFAD4D3-2CCC-44C7-B581-CF55B99478FC}"/>
    <dgm:cxn modelId="{DBCB2534-17C7-4081-B3F7-0B0CD7E8C867}" type="presOf" srcId="{4B529B20-6F90-4AD4-A1C1-9E1A02524C30}" destId="{07B41E58-3008-4767-9CF2-B2C6AE58A8B5}" srcOrd="0" destOrd="0" presId="urn:microsoft.com/office/officeart/2005/8/layout/pyramid2"/>
    <dgm:cxn modelId="{F75C9438-D73A-45A7-9E43-EA765D6D3F04}" type="presOf" srcId="{C3391DC4-D2B0-4873-9EBA-9B0F00FF6A42}" destId="{EE028099-CDF8-486C-B97D-3A14468802FE}" srcOrd="0" destOrd="0" presId="urn:microsoft.com/office/officeart/2005/8/layout/pyramid2"/>
    <dgm:cxn modelId="{E48EBA3B-44BE-401D-932F-769F927C7827}" srcId="{C3391DC4-D2B0-4873-9EBA-9B0F00FF6A42}" destId="{EE9B95D2-1DF6-48D5-B950-42114D4A6EB5}" srcOrd="1" destOrd="0" parTransId="{C7E9E531-9878-4ED1-9FA2-F26F4316A16E}" sibTransId="{7702CCA4-BED1-4A74-8B36-2D32B283B781}"/>
    <dgm:cxn modelId="{B4F8DB44-27E4-4BA7-94E6-299DE9CA4860}" type="presOf" srcId="{C4F4EAAF-1B44-4795-A1C0-1BF3EF861C86}" destId="{E176E53B-D6BC-4E03-90CC-27AD55F0E2E7}" srcOrd="0" destOrd="0" presId="urn:microsoft.com/office/officeart/2005/8/layout/pyramid2"/>
    <dgm:cxn modelId="{A2B40866-A1BE-43CA-9487-AA4AF7E939BF}" srcId="{C3391DC4-D2B0-4873-9EBA-9B0F00FF6A42}" destId="{14EE0063-877C-4579-B20E-B9CE5F9BB062}" srcOrd="2" destOrd="0" parTransId="{9DC9B927-A57F-4078-8972-6520A32E80E1}" sibTransId="{B5396C84-70D8-48A4-953E-FE5313C3379F}"/>
    <dgm:cxn modelId="{E313CE84-E160-4BE2-AE6A-D3E80B281658}" type="presOf" srcId="{EE9B95D2-1DF6-48D5-B950-42114D4A6EB5}" destId="{2B67F363-D20F-441B-81E7-AFEECE6F9470}" srcOrd="0" destOrd="0" presId="urn:microsoft.com/office/officeart/2005/8/layout/pyramid2"/>
    <dgm:cxn modelId="{2F59A591-91C7-485E-BF93-61C2F456EC68}" srcId="{C3391DC4-D2B0-4873-9EBA-9B0F00FF6A42}" destId="{4B529B20-6F90-4AD4-A1C1-9E1A02524C30}" srcOrd="3" destOrd="0" parTransId="{4E586D14-AB94-4A36-8DDA-035F894468D0}" sibTransId="{AC4DDFF4-B714-486C-9151-BC5F3227211A}"/>
    <dgm:cxn modelId="{A1ACD4AC-7FAE-4604-A2E9-9C3BCC914869}" type="presOf" srcId="{14EE0063-877C-4579-B20E-B9CE5F9BB062}" destId="{79BCE4E9-8860-433B-A11B-A2888D698536}" srcOrd="0" destOrd="0" presId="urn:microsoft.com/office/officeart/2005/8/layout/pyramid2"/>
    <dgm:cxn modelId="{4462EBDD-04BB-483B-A6D9-2E606631439D}" srcId="{C3391DC4-D2B0-4873-9EBA-9B0F00FF6A42}" destId="{C4F4EAAF-1B44-4795-A1C0-1BF3EF861C86}" srcOrd="4" destOrd="0" parTransId="{8BAE3F29-40C6-4CE9-BE9B-CC646E6D5BE1}" sibTransId="{412F9D23-CA1B-4046-B175-1F5A2E4E0E3D}"/>
    <dgm:cxn modelId="{7ED4BB42-0B92-4736-B497-BC3683386E0A}" type="presParOf" srcId="{EE028099-CDF8-486C-B97D-3A14468802FE}" destId="{81F4E5D0-47CB-4011-9A75-E342F295BEF5}" srcOrd="0" destOrd="0" presId="urn:microsoft.com/office/officeart/2005/8/layout/pyramid2"/>
    <dgm:cxn modelId="{5688BF56-1FAB-406D-993A-14016E72DC05}" type="presParOf" srcId="{EE028099-CDF8-486C-B97D-3A14468802FE}" destId="{E8E0CE9A-E850-4A8E-889F-382DF455F16E}" srcOrd="1" destOrd="0" presId="urn:microsoft.com/office/officeart/2005/8/layout/pyramid2"/>
    <dgm:cxn modelId="{43C28B08-E328-498A-857B-F6DFBED7517C}" type="presParOf" srcId="{E8E0CE9A-E850-4A8E-889F-382DF455F16E}" destId="{5C40E806-4BC0-4A8C-907B-C913D8A4569D}" srcOrd="0" destOrd="0" presId="urn:microsoft.com/office/officeart/2005/8/layout/pyramid2"/>
    <dgm:cxn modelId="{5CAE0961-488A-41B6-AB16-23419432AD0F}" type="presParOf" srcId="{E8E0CE9A-E850-4A8E-889F-382DF455F16E}" destId="{0A8D3382-E8AE-4E1F-A9E6-68574AFC37D7}" srcOrd="1" destOrd="0" presId="urn:microsoft.com/office/officeart/2005/8/layout/pyramid2"/>
    <dgm:cxn modelId="{0E161F77-A4C8-4157-8572-BB7B89A8160A}" type="presParOf" srcId="{E8E0CE9A-E850-4A8E-889F-382DF455F16E}" destId="{2B67F363-D20F-441B-81E7-AFEECE6F9470}" srcOrd="2" destOrd="0" presId="urn:microsoft.com/office/officeart/2005/8/layout/pyramid2"/>
    <dgm:cxn modelId="{7EE7CC87-E510-48BE-AC43-4D31CE09DF7B}" type="presParOf" srcId="{E8E0CE9A-E850-4A8E-889F-382DF455F16E}" destId="{2B6B75A1-6CFC-4AD7-B2EF-955AD57709A5}" srcOrd="3" destOrd="0" presId="urn:microsoft.com/office/officeart/2005/8/layout/pyramid2"/>
    <dgm:cxn modelId="{C1C765BB-C520-48E5-BCC9-70755256705F}" type="presParOf" srcId="{E8E0CE9A-E850-4A8E-889F-382DF455F16E}" destId="{79BCE4E9-8860-433B-A11B-A2888D698536}" srcOrd="4" destOrd="0" presId="urn:microsoft.com/office/officeart/2005/8/layout/pyramid2"/>
    <dgm:cxn modelId="{14283065-DE64-442A-803E-FBB9E121F968}" type="presParOf" srcId="{E8E0CE9A-E850-4A8E-889F-382DF455F16E}" destId="{89B724DF-A4BD-47B9-AA57-E7887F14F9A9}" srcOrd="5" destOrd="0" presId="urn:microsoft.com/office/officeart/2005/8/layout/pyramid2"/>
    <dgm:cxn modelId="{25BD1C7E-EEE4-4D20-B39B-F7BCF432855B}" type="presParOf" srcId="{E8E0CE9A-E850-4A8E-889F-382DF455F16E}" destId="{07B41E58-3008-4767-9CF2-B2C6AE58A8B5}" srcOrd="6" destOrd="0" presId="urn:microsoft.com/office/officeart/2005/8/layout/pyramid2"/>
    <dgm:cxn modelId="{20716A03-BD81-4D4C-8098-79115359CC6E}" type="presParOf" srcId="{E8E0CE9A-E850-4A8E-889F-382DF455F16E}" destId="{CB62C96E-1C77-4A94-A63F-7E3AFD2F884E}" srcOrd="7" destOrd="0" presId="urn:microsoft.com/office/officeart/2005/8/layout/pyramid2"/>
    <dgm:cxn modelId="{400D04E9-5784-4084-B8D9-D52A34CF2B1D}" type="presParOf" srcId="{E8E0CE9A-E850-4A8E-889F-382DF455F16E}" destId="{E176E53B-D6BC-4E03-90CC-27AD55F0E2E7}" srcOrd="8" destOrd="0" presId="urn:microsoft.com/office/officeart/2005/8/layout/pyramid2"/>
    <dgm:cxn modelId="{61EE7D31-2034-4F6E-86B2-0DDA6E4D5413}" type="presParOf" srcId="{E8E0CE9A-E850-4A8E-889F-382DF455F16E}" destId="{0413135B-A42C-4D8D-9A57-9F0DDD1C623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E5D0-47CB-4011-9A75-E342F295BEF5}">
      <dsp:nvSpPr>
        <dsp:cNvPr id="0" name=""/>
        <dsp:cNvSpPr/>
      </dsp:nvSpPr>
      <dsp:spPr>
        <a:xfrm>
          <a:off x="903569" y="0"/>
          <a:ext cx="4949691" cy="49496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0E806-4BC0-4A8C-907B-C913D8A4569D}">
      <dsp:nvSpPr>
        <dsp:cNvPr id="0" name=""/>
        <dsp:cNvSpPr/>
      </dsp:nvSpPr>
      <dsp:spPr>
        <a:xfrm>
          <a:off x="2288585" y="811254"/>
          <a:ext cx="2228397" cy="703784"/>
        </a:xfrm>
        <a:prstGeom prst="roundRect">
          <a:avLst/>
        </a:prstGeom>
        <a:solidFill>
          <a:srgbClr val="75B2D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Council</a:t>
          </a:r>
        </a:p>
      </dsp:txBody>
      <dsp:txXfrm>
        <a:off x="2322941" y="845610"/>
        <a:ext cx="2159685" cy="635072"/>
      </dsp:txXfrm>
    </dsp:sp>
    <dsp:sp modelId="{2B67F363-D20F-441B-81E7-AFEECE6F9470}">
      <dsp:nvSpPr>
        <dsp:cNvPr id="0" name=""/>
        <dsp:cNvSpPr/>
      </dsp:nvSpPr>
      <dsp:spPr>
        <a:xfrm>
          <a:off x="2288585" y="1603011"/>
          <a:ext cx="2228397" cy="703784"/>
        </a:xfrm>
        <a:prstGeom prst="roundRect">
          <a:avLst/>
        </a:prstGeom>
        <a:solidFill>
          <a:srgbClr val="70930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CAO/Director</a:t>
          </a:r>
        </a:p>
      </dsp:txBody>
      <dsp:txXfrm>
        <a:off x="2322941" y="1637367"/>
        <a:ext cx="2159685" cy="635072"/>
      </dsp:txXfrm>
    </dsp:sp>
    <dsp:sp modelId="{79BCE4E9-8860-433B-A11B-A2888D698536}">
      <dsp:nvSpPr>
        <dsp:cNvPr id="0" name=""/>
        <dsp:cNvSpPr/>
      </dsp:nvSpPr>
      <dsp:spPr>
        <a:xfrm>
          <a:off x="2288585" y="2394768"/>
          <a:ext cx="2228397" cy="703784"/>
        </a:xfrm>
        <a:prstGeom prst="roundRect">
          <a:avLst/>
        </a:prstGeom>
        <a:solidFill>
          <a:srgbClr val="C4C34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Managers</a:t>
          </a:r>
        </a:p>
      </dsp:txBody>
      <dsp:txXfrm>
        <a:off x="2322941" y="2429124"/>
        <a:ext cx="2159685" cy="635072"/>
      </dsp:txXfrm>
    </dsp:sp>
    <dsp:sp modelId="{07B41E58-3008-4767-9CF2-B2C6AE58A8B5}">
      <dsp:nvSpPr>
        <dsp:cNvPr id="0" name=""/>
        <dsp:cNvSpPr/>
      </dsp:nvSpPr>
      <dsp:spPr>
        <a:xfrm>
          <a:off x="2288585" y="3186526"/>
          <a:ext cx="2228397" cy="703784"/>
        </a:xfrm>
        <a:prstGeom prst="roundRect">
          <a:avLst/>
        </a:prstGeom>
        <a:solidFill>
          <a:srgbClr val="FCBF4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Assistant Managers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&amp; Supervisors</a:t>
          </a:r>
        </a:p>
      </dsp:txBody>
      <dsp:txXfrm>
        <a:off x="2322941" y="3220882"/>
        <a:ext cx="2159685" cy="635072"/>
      </dsp:txXfrm>
    </dsp:sp>
    <dsp:sp modelId="{E176E53B-D6BC-4E03-90CC-27AD55F0E2E7}">
      <dsp:nvSpPr>
        <dsp:cNvPr id="0" name=""/>
        <dsp:cNvSpPr/>
      </dsp:nvSpPr>
      <dsp:spPr>
        <a:xfrm>
          <a:off x="2303706" y="3978283"/>
          <a:ext cx="2228397" cy="7037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Staff</a:t>
          </a:r>
        </a:p>
      </dsp:txBody>
      <dsp:txXfrm>
        <a:off x="2338062" y="4012639"/>
        <a:ext cx="2159685" cy="63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6F8191E6-0E55-426A-A4AE-E6F4871BAB5A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CBAFEAB-3BC9-44B0-8730-5602A868B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2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92D7E01-5749-4839-B665-7A24A9E85E05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235DB7F-0717-42D0-8D4B-6CB4C8F79F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9B156-B4DE-DEC1-5ABE-08139761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290F0-155D-53F6-95F9-D7FB421CF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120E0-49AA-21EE-79B8-EE586711C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F0438-6D02-4237-0BA4-073651D82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7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6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>
              <a:defRPr/>
            </a:pPr>
            <a:fld id="{D45DBBCD-E4AE-4622-9E9D-D7EB7307C2C8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4974">
                <a:defRPr/>
              </a:pPr>
              <a:t>43</a:t>
            </a:fld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4796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>
              <a:defRPr/>
            </a:pPr>
            <a:fld id="{D45DBBCD-E4AE-4622-9E9D-D7EB7307C2C8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4974">
                <a:defRPr/>
              </a:pPr>
              <a:t>44</a:t>
            </a:fld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723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08AB6-CD97-EEE4-6D5F-C0B59F97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B0C0-93FE-BB78-2C33-9BD0EE1A9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28DA5-8C6C-1581-D07E-2D4DD22F9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A3784-53E0-FB0B-B90C-A24DEE35A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1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23">
              <a:defRPr/>
            </a:pPr>
            <a:r>
              <a:rPr lang="en-US" dirty="0"/>
              <a:t>Use the performance management process as a valuable tool for supporting employee development and improvement.</a:t>
            </a:r>
          </a:p>
          <a:p>
            <a:pPr lvl="1"/>
            <a:r>
              <a:rPr lang="en-US" dirty="0"/>
              <a:t>If your employees sense a lack of interest on your part, they'll lose interest too. </a:t>
            </a:r>
          </a:p>
          <a:p>
            <a:pPr lvl="1"/>
            <a:r>
              <a:rPr lang="en-US" dirty="0"/>
              <a:t>When talking with your team about the process, be sure to emphasize its benefits, and encourage employees to take ownership of their own performance and development.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>
              <a:defRPr/>
            </a:pPr>
            <a:fld id="{D45DBBCD-E4AE-4622-9E9D-D7EB7307C2C8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4974">
                <a:defRPr/>
              </a:pPr>
              <a:t>5</a:t>
            </a:fld>
            <a:endParaRPr lang="en-C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549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4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14B4-283D-7E13-3664-EA6382572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18F1A-2034-0519-18AA-0D8E57040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F54B0F-FC3B-8FB7-8248-DB2BABA77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7AEBC-574A-94B0-2BD7-249381768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2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volume of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B27CE-1B62-392F-CBED-6621A202E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3888E-BE22-AD42-295E-CC5941252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FC189-BDFF-874D-1916-2B66EB2A2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Passing of Queen Elizabeth, Elon Musk buys Twitter, Colorado Avalanche wins the Stanley Cup, Protesters threw tomato soup on a Van Gough painting, Argentina wins the World Cup and Hurricane Fiona makes landfall in Atlantic Canada</a:t>
            </a:r>
          </a:p>
          <a:p>
            <a:r>
              <a:rPr lang="en-US" dirty="0"/>
              <a:t>Pope Francis apologizes to Indigenous Communities in Canada for the Church’s role in residential schools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56A7C-6022-3F73-43CF-B32195951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6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5083A-81CF-6159-B169-91D46678D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52232-EA3A-06DA-4789-1CBF30975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3457A-5C55-66A0-5A8F-1D75DEB2F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Passing of Queen Elizabeth, Elon Musk buys Twitter, Colorado Avalanche wins the Stanley Cup, Protesters threw tomato soup on a Van Gough painting, Argentina wins the World Cup and Hurricane Fiona makes landfall in Atlantic Canada</a:t>
            </a:r>
          </a:p>
          <a:p>
            <a:r>
              <a:rPr lang="en-US" dirty="0"/>
              <a:t>Pope Francis apologizes to Indigenous Communities in Canada for the Church’s role in residential schools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9E999-C9B9-2D8E-875B-F7EA58E0A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9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A8054-3126-CDDF-E42C-4DB0A36B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5A117-6D43-C9AA-3AD4-33AFF90F1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7CC63-D08A-5F8E-BC2C-FDA61A46E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End of life for GP and Workzoom.</a:t>
            </a:r>
          </a:p>
          <a:p>
            <a:r>
              <a:rPr lang="en-US" dirty="0"/>
              <a:t>Difficulties in the system.  Process changing even through we </a:t>
            </a:r>
            <a:r>
              <a:rPr lang="en-US" dirty="0" err="1"/>
              <a:t>havn’t</a:t>
            </a:r>
            <a:r>
              <a:rPr lang="en-US" dirty="0"/>
              <a:t> done anything behind the scenes.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A4539-CEB6-4EAB-6FC3-D955DFD75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DB7F-0717-42D0-8D4B-6CB4C8F79F4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6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none" spc="300" baseline="0">
                <a:solidFill>
                  <a:srgbClr val="FFFFFF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705" y="3227033"/>
            <a:ext cx="6629400" cy="1219201"/>
          </a:xfrm>
          <a:solidFill>
            <a:schemeClr val="bg2"/>
          </a:solidFill>
        </p:spPr>
        <p:txBody>
          <a:bodyPr anchor="b" anchorCtr="0">
            <a:noAutofit/>
          </a:bodyPr>
          <a:lstStyle>
            <a:lvl1pPr>
              <a:defRPr sz="4000" cap="none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 rot="5400000">
            <a:off x="3320392" y="3244193"/>
            <a:ext cx="6857998" cy="369617"/>
            <a:chOff x="91440" y="1830579"/>
            <a:chExt cx="9052560" cy="36961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3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F398-ECCA-4F89-9065-CE092DF81A2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841" y="2330089"/>
            <a:ext cx="2411533" cy="38234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50097" y="2330174"/>
            <a:ext cx="2415208" cy="3823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07572" y="2330174"/>
            <a:ext cx="2415207" cy="3823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26166" y="1720575"/>
            <a:ext cx="2415208" cy="609515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50097" y="1720574"/>
            <a:ext cx="2415208" cy="609515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07571" y="1720574"/>
            <a:ext cx="2415208" cy="609515"/>
          </a:xfrm>
          <a:prstGeom prst="rect">
            <a:avLst/>
          </a:prstGeom>
          <a:solidFill>
            <a:srgbClr val="00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15566" y="1812926"/>
            <a:ext cx="2216944" cy="405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66000" y="1822552"/>
            <a:ext cx="2216944" cy="405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06702" y="1822552"/>
            <a:ext cx="2216944" cy="405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3863" y="365126"/>
            <a:ext cx="7921487" cy="5757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594123" y="941389"/>
            <a:ext cx="7921228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84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F398-ECCA-4F89-9065-CE092DF81A2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55374" y="1855789"/>
            <a:ext cx="3816626" cy="43592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A5EA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1" y="1855789"/>
            <a:ext cx="3737372" cy="4359275"/>
          </a:xfrm>
          <a:prstGeom prst="rect">
            <a:avLst/>
          </a:prstGeom>
        </p:spPr>
        <p:txBody>
          <a:bodyPr/>
          <a:lstStyle>
            <a:lvl1pPr marL="171446" indent="-171446">
              <a:defRPr lang="en-US" sz="2100" b="1" kern="1200" dirty="0" smtClean="0">
                <a:solidFill>
                  <a:srgbClr val="1A5EA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46" lvl="0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593863" y="365126"/>
            <a:ext cx="7921487" cy="5757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4123" y="941389"/>
            <a:ext cx="7921228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17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864" y="6365876"/>
            <a:ext cx="2057400" cy="365125"/>
          </a:xfrm>
          <a:prstGeom prst="rect">
            <a:avLst/>
          </a:prstGeom>
        </p:spPr>
        <p:txBody>
          <a:bodyPr/>
          <a:lstStyle/>
          <a:p>
            <a:fld id="{B3972656-45F3-426A-9FFC-7A5F3C95D27F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3864" y="1669913"/>
            <a:ext cx="7745067" cy="4532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863" y="365126"/>
            <a:ext cx="7921487" cy="5757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4123" y="941389"/>
            <a:ext cx="7921228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7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864" y="6365876"/>
            <a:ext cx="2057400" cy="365125"/>
          </a:xfrm>
          <a:prstGeom prst="rect">
            <a:avLst/>
          </a:prstGeom>
        </p:spPr>
        <p:txBody>
          <a:bodyPr/>
          <a:lstStyle/>
          <a:p>
            <a:fld id="{B3972656-45F3-426A-9FFC-7A5F3C95D27F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3864" y="1669913"/>
            <a:ext cx="7745067" cy="4532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863" y="365126"/>
            <a:ext cx="7921487" cy="5757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4123" y="941389"/>
            <a:ext cx="7921228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06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3864" y="6365876"/>
            <a:ext cx="2057400" cy="365125"/>
          </a:xfrm>
          <a:prstGeom prst="rect">
            <a:avLst/>
          </a:prstGeom>
        </p:spPr>
        <p:txBody>
          <a:bodyPr/>
          <a:lstStyle/>
          <a:p>
            <a:fld id="{B3972656-45F3-426A-9FFC-7A5F3C95D27F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3864" y="1669913"/>
            <a:ext cx="7745067" cy="45321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3863" y="365126"/>
            <a:ext cx="7921487" cy="5757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94123" y="941389"/>
            <a:ext cx="7921228" cy="490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0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chemeClr val="bg2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none" baseline="0" dirty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25" name="TextBox 24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25357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914400" y="51816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88B2A1-A410-4AF9-B0B8-AA1FBB856548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6D5B60-61FF-4D90-9DD3-5519270E50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6880" y="13084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0" y="1307068"/>
            <a:ext cx="9144000" cy="369617"/>
            <a:chOff x="91440" y="1830579"/>
            <a:chExt cx="9052560" cy="369617"/>
          </a:xfrm>
        </p:grpSpPr>
        <p:sp>
          <p:nvSpPr>
            <p:cNvPr id="31" name="TextBox 30"/>
            <p:cNvSpPr txBox="1"/>
            <p:nvPr userDrawn="1"/>
          </p:nvSpPr>
          <p:spPr>
            <a:xfrm>
              <a:off x="91440" y="1830864"/>
              <a:ext cx="2377440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2468880" y="1830864"/>
              <a:ext cx="223012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4683760" y="1830579"/>
              <a:ext cx="223012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913880" y="1830864"/>
              <a:ext cx="223012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2048229" cy="927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  <p:sldLayoutId id="214748367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none" baseline="0">
          <a:solidFill>
            <a:schemeClr val="accent1">
              <a:lumMod val="7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Myriad Pro" pitchFamily="34" charset="0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Myriad Pro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Myriad Pro" pitchFamily="34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Myriad Pro" pitchFamily="34" charset="0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Myriad Pro" pitchFamily="34" charset="0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ZXcKyevXK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6S-UmAQ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ex.ca/en/town-hall/resources/Town-of-Essex-Strategic-Plan--Final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ssexwave.ca/knowledgebase/documents/documents/human_resources/performance_manage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Refresher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6781799" cy="1447800"/>
          </a:xfrm>
        </p:spPr>
        <p:txBody>
          <a:bodyPr/>
          <a:lstStyle/>
          <a:p>
            <a:r>
              <a:rPr lang="en-US" b="1" dirty="0"/>
              <a:t>Performance Management Process for Non-Union Staff</a:t>
            </a:r>
          </a:p>
        </p:txBody>
      </p:sp>
    </p:spTree>
    <p:extLst>
      <p:ext uri="{BB962C8B-B14F-4D97-AF65-F5344CB8AC3E}">
        <p14:creationId xmlns:p14="http://schemas.microsoft.com/office/powerpoint/2010/main" val="29809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9416" y="2438399"/>
            <a:ext cx="8663731" cy="762000"/>
          </a:xfrm>
          <a:prstGeom prst="rightArrow">
            <a:avLst/>
          </a:prstGeom>
          <a:gradFill flip="none" rotWithShape="1">
            <a:gsLst>
              <a:gs pos="0">
                <a:srgbClr val="75B2DD">
                  <a:shade val="30000"/>
                  <a:satMod val="115000"/>
                </a:srgbClr>
              </a:gs>
              <a:gs pos="50000">
                <a:srgbClr val="75B2DD">
                  <a:shade val="67500"/>
                  <a:satMod val="115000"/>
                </a:srgbClr>
              </a:gs>
              <a:gs pos="100000">
                <a:srgbClr val="75B2DD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/>
          <a:lstStyle/>
          <a:p>
            <a:pPr algn="l"/>
            <a:r>
              <a:rPr lang="en-US" sz="2800" b="1" dirty="0"/>
              <a:t>Annual Performance Management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3065" y="1676400"/>
            <a:ext cx="2148723" cy="4480768"/>
            <a:chOff x="4709277" y="1828801"/>
            <a:chExt cx="2148723" cy="4480768"/>
          </a:xfrm>
        </p:grpSpPr>
        <p:sp>
          <p:nvSpPr>
            <p:cNvPr id="10" name="Oval 9"/>
            <p:cNvSpPr/>
            <p:nvPr/>
          </p:nvSpPr>
          <p:spPr>
            <a:xfrm>
              <a:off x="4709277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Execution &amp; Continuous Feedback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9277" y="3693468"/>
              <a:ext cx="214872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Track &amp; Monitor Progress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Continuous Coaching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Providing &amp; Receiving Feedback</a:t>
              </a:r>
            </a:p>
            <a:p>
              <a:pPr lvl="0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Conducting Frequent 1:1 Meetings, Modify Objectives as Needed </a:t>
              </a:r>
              <a:r>
                <a:rPr lang="en-US" altLang="en-US" sz="1200" i="1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(periodically, these can be informal)</a:t>
              </a:r>
              <a:endParaRPr lang="en-US" altLang="en-US" sz="14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sz="14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9277" y="1828801"/>
              <a:ext cx="1476508" cy="30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All Year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1676400"/>
            <a:ext cx="1947881" cy="3357383"/>
            <a:chOff x="685799" y="1828801"/>
            <a:chExt cx="1947881" cy="3357383"/>
          </a:xfrm>
        </p:grpSpPr>
        <p:sp>
          <p:nvSpPr>
            <p:cNvPr id="9" name="Oval 8"/>
            <p:cNvSpPr/>
            <p:nvPr/>
          </p:nvSpPr>
          <p:spPr>
            <a:xfrm>
              <a:off x="685799" y="2305275"/>
              <a:ext cx="1474629" cy="13033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Strategic Goal </a:t>
              </a: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Setting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799" y="3693468"/>
              <a:ext cx="1947881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Goals Cascaded  Down from Council thru the CAO/Director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Departmental/ Divisional Objective Setting for Year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99" y="1828801"/>
              <a:ext cx="147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April/May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6892" y="1676400"/>
            <a:ext cx="2314708" cy="3895992"/>
            <a:chOff x="6676892" y="1828801"/>
            <a:chExt cx="2314708" cy="3895992"/>
          </a:xfrm>
        </p:grpSpPr>
        <p:sp>
          <p:nvSpPr>
            <p:cNvPr id="8" name="Oval 7"/>
            <p:cNvSpPr/>
            <p:nvPr/>
          </p:nvSpPr>
          <p:spPr>
            <a:xfrm>
              <a:off x="6715340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Evaluation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340" y="3693468"/>
              <a:ext cx="22762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Self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Manager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Performance Evaluation Discussion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CAO Calibration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Finalized Annual Performance Evaluation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6892" y="1828801"/>
              <a:ext cx="147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March/April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7231" y="1676400"/>
            <a:ext cx="1982283" cy="2926496"/>
            <a:chOff x="2665917" y="1828801"/>
            <a:chExt cx="1982283" cy="2926496"/>
          </a:xfrm>
        </p:grpSpPr>
        <p:sp>
          <p:nvSpPr>
            <p:cNvPr id="19" name="Oval 18"/>
            <p:cNvSpPr/>
            <p:nvPr/>
          </p:nvSpPr>
          <p:spPr>
            <a:xfrm>
              <a:off x="2665917" y="2305275"/>
              <a:ext cx="1476509" cy="1304226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Plan &amp; Document Objectives</a:t>
              </a:r>
            </a:p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5917" y="3693468"/>
              <a:ext cx="198228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Individual Objective Setting (Strategic &amp; Development)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Documenting Goals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5917" y="1828801"/>
              <a:ext cx="1476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3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Types of Objectives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822269"/>
            <a:ext cx="3738747" cy="844731"/>
            <a:chOff x="0" y="265876"/>
            <a:chExt cx="2845788" cy="1138315"/>
          </a:xfrm>
        </p:grpSpPr>
        <p:sp>
          <p:nvSpPr>
            <p:cNvPr id="16" name="Rectangle 15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Strategic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1" y="2667000"/>
            <a:ext cx="3738746" cy="2862322"/>
          </a:xfrm>
          <a:prstGeom prst="rect">
            <a:avLst/>
          </a:prstGeom>
          <a:solidFill>
            <a:srgbClr val="EEBD5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Annual </a:t>
            </a:r>
            <a:r>
              <a:rPr lang="en-US" b="1" dirty="0">
                <a:latin typeface="Myriad Pro" panose="020B0503030403020204" pitchFamily="34" charset="0"/>
              </a:rPr>
              <a:t>individual</a:t>
            </a:r>
            <a:r>
              <a:rPr lang="en-US" dirty="0">
                <a:latin typeface="Myriad Pro" panose="020B0503030403020204" pitchFamily="34" charset="0"/>
              </a:rPr>
              <a:t> goals that reflect </a:t>
            </a:r>
            <a:r>
              <a:rPr lang="en-US" b="1" dirty="0">
                <a:latin typeface="Myriad Pro" panose="020B0503030403020204" pitchFamily="34" charset="0"/>
              </a:rPr>
              <a:t>strategic priorities </a:t>
            </a:r>
            <a:r>
              <a:rPr lang="en-US" dirty="0">
                <a:latin typeface="Myriad Pro" panose="020B0503030403020204" pitchFamily="34" charset="0"/>
              </a:rPr>
              <a:t>of the Council (size and scope of the goal will vary by role).</a:t>
            </a:r>
          </a:p>
          <a:p>
            <a:endParaRPr lang="en-US" sz="14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Created with input from your leader based on the strategic priorities cascaded down throughout the organization.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1" y="2667000"/>
            <a:ext cx="3739895" cy="2862322"/>
          </a:xfrm>
          <a:prstGeom prst="rect">
            <a:avLst/>
          </a:prstGeom>
          <a:solidFill>
            <a:srgbClr val="EEBD5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Individual goals identify development opportunities for success in a </a:t>
            </a:r>
            <a:r>
              <a:rPr lang="en-US" b="1" dirty="0">
                <a:latin typeface="Myriad Pro" panose="020B0503030403020204" pitchFamily="34" charset="0"/>
              </a:rPr>
              <a:t>competency/skill </a:t>
            </a:r>
            <a:r>
              <a:rPr lang="en-US" dirty="0">
                <a:latin typeface="Myriad Pro" panose="020B0503030403020204" pitchFamily="34" charset="0"/>
              </a:rPr>
              <a:t>or in anticipation of future needs of the organization.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pitchFamily="34" charset="0"/>
              </a:rPr>
              <a:t>Focus on identifying specific individual skills that can be leveraged and developed further. 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24400" y="1822269"/>
            <a:ext cx="3739896" cy="844731"/>
            <a:chOff x="0" y="265876"/>
            <a:chExt cx="2845788" cy="1138315"/>
          </a:xfrm>
        </p:grpSpPr>
        <p:sp>
          <p:nvSpPr>
            <p:cNvPr id="27" name="Rectangle 2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Development 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05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Types of Objectives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822269"/>
            <a:ext cx="3738747" cy="844731"/>
            <a:chOff x="0" y="265876"/>
            <a:chExt cx="2845788" cy="1138315"/>
          </a:xfrm>
        </p:grpSpPr>
        <p:sp>
          <p:nvSpPr>
            <p:cNvPr id="16" name="Rectangle 15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Strategic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1" y="2667000"/>
            <a:ext cx="3738746" cy="2862322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Annual individual goals that reflect strategic priorities of the Council (size and scope of the goal will vary by role).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Created with input from your leader based on the strategic priorities cascaded down throughout the organization.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1" y="2667000"/>
            <a:ext cx="3739895" cy="2862322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Individual goals identify development opportunities for success in a competency/skill or in anticipation of future needs of the organization.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Focus on identifying specific individual skills that can be leveraged and developed further.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24400" y="1822269"/>
            <a:ext cx="3739896" cy="844731"/>
            <a:chOff x="0" y="265876"/>
            <a:chExt cx="2845788" cy="1138315"/>
          </a:xfrm>
        </p:grpSpPr>
        <p:sp>
          <p:nvSpPr>
            <p:cNvPr id="27" name="Rectangle 2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Development 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0672" y="3580676"/>
            <a:ext cx="3276600" cy="923330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Myriad Pro" panose="020B0503030403020204" pitchFamily="34" charset="0"/>
              </a:rPr>
              <a:t>“Expectations of me in my current position to contribute to the Town’s success”</a:t>
            </a:r>
          </a:p>
        </p:txBody>
      </p:sp>
    </p:spTree>
    <p:extLst>
      <p:ext uri="{BB962C8B-B14F-4D97-AF65-F5344CB8AC3E}">
        <p14:creationId xmlns:p14="http://schemas.microsoft.com/office/powerpoint/2010/main" val="86019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Types of Objectives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9600" y="1822269"/>
            <a:ext cx="3738747" cy="844731"/>
            <a:chOff x="0" y="265876"/>
            <a:chExt cx="2845788" cy="1138315"/>
          </a:xfrm>
        </p:grpSpPr>
        <p:sp>
          <p:nvSpPr>
            <p:cNvPr id="16" name="Rectangle 15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Strategic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1" y="2667000"/>
            <a:ext cx="3738746" cy="2862322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Annual individual goals that reflect strategic priorities of the Council (size and scope of the goal will vary by role).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Created with input from your leader based on the strategic priorities cascaded down throughout the organization.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1" y="2667000"/>
            <a:ext cx="3739895" cy="2862322"/>
          </a:xfrm>
          <a:prstGeom prst="rect">
            <a:avLst/>
          </a:prstGeom>
          <a:solidFill>
            <a:srgbClr val="DEDEDE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Individual goals identify development opportunities for success in a competency/skill or in anticipation of future needs of the organization.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Focus on identifying specific individual skills that can be leveraged and developed further.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</a:br>
            <a:endParaRPr lang="en-US" dirty="0">
              <a:solidFill>
                <a:schemeClr val="bg1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24400" y="1822269"/>
            <a:ext cx="3739896" cy="844731"/>
            <a:chOff x="0" y="265876"/>
            <a:chExt cx="2845788" cy="1138315"/>
          </a:xfrm>
        </p:grpSpPr>
        <p:sp>
          <p:nvSpPr>
            <p:cNvPr id="27" name="Rectangle 26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265876"/>
              <a:ext cx="2845788" cy="11383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>
                  <a:latin typeface="Myriad Pro" panose="020B0503030403020204" pitchFamily="34" charset="0"/>
                </a:rPr>
                <a:t>Development </a:t>
              </a:r>
              <a:br>
                <a:rPr lang="en-US" sz="2400" kern="1200" dirty="0">
                  <a:latin typeface="Myriad Pro" panose="020B0503030403020204" pitchFamily="34" charset="0"/>
                </a:rPr>
              </a:br>
              <a:r>
                <a:rPr lang="en-US" sz="2400" kern="1200" dirty="0">
                  <a:latin typeface="Myriad Pro" panose="020B0503030403020204" pitchFamily="34" charset="0"/>
                </a:rPr>
                <a:t>Objectives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0672" y="3580676"/>
            <a:ext cx="3276600" cy="923330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Myriad Pro" panose="020B0503030403020204" pitchFamily="34" charset="0"/>
              </a:rPr>
              <a:t>“Expectations of me in my current position to contribute to the Town’s success”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6048" y="3497996"/>
            <a:ext cx="3276600" cy="1200329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i="1" dirty="0">
                <a:latin typeface="Myriad Pro" panose="020B0503030403020204" pitchFamily="34" charset="0"/>
              </a:rPr>
              <a:t>“</a:t>
            </a:r>
            <a:r>
              <a:rPr lang="en-US" i="1" dirty="0">
                <a:solidFill>
                  <a:prstClr val="black"/>
                </a:solidFill>
                <a:latin typeface="Arial"/>
              </a:rPr>
              <a:t>What I need to do to meet that expectation, and what areas I should develop for the future”</a:t>
            </a:r>
          </a:p>
        </p:txBody>
      </p:sp>
    </p:spTree>
    <p:extLst>
      <p:ext uri="{BB962C8B-B14F-4D97-AF65-F5344CB8AC3E}">
        <p14:creationId xmlns:p14="http://schemas.microsoft.com/office/powerpoint/2010/main" val="392480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9416" y="2438399"/>
            <a:ext cx="8663731" cy="762000"/>
          </a:xfrm>
          <a:prstGeom prst="rightArrow">
            <a:avLst/>
          </a:prstGeom>
          <a:gradFill flip="none" rotWithShape="1">
            <a:gsLst>
              <a:gs pos="0">
                <a:srgbClr val="75B2DD">
                  <a:shade val="30000"/>
                  <a:satMod val="115000"/>
                </a:srgbClr>
              </a:gs>
              <a:gs pos="50000">
                <a:srgbClr val="75B2DD">
                  <a:shade val="67500"/>
                  <a:satMod val="115000"/>
                </a:srgbClr>
              </a:gs>
              <a:gs pos="100000">
                <a:srgbClr val="75B2DD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/>
          <a:lstStyle/>
          <a:p>
            <a:pPr algn="l"/>
            <a:r>
              <a:rPr lang="en-US" sz="2800" b="1" dirty="0"/>
              <a:t>Annual Performance Management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3065" y="1676400"/>
            <a:ext cx="2148723" cy="4480768"/>
            <a:chOff x="4709277" y="1828801"/>
            <a:chExt cx="2148723" cy="4480768"/>
          </a:xfrm>
        </p:grpSpPr>
        <p:sp>
          <p:nvSpPr>
            <p:cNvPr id="10" name="Oval 9"/>
            <p:cNvSpPr/>
            <p:nvPr/>
          </p:nvSpPr>
          <p:spPr>
            <a:xfrm>
              <a:off x="4709277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Execution &amp; Continuous Feedback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9277" y="3693468"/>
              <a:ext cx="214872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Track &amp; Monitor Progress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Continuous Coaching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Providing &amp; Receiving Feedback</a:t>
              </a:r>
            </a:p>
            <a:p>
              <a:pPr lvl="0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Conducting Frequent 1:1 Meetings, Modify Objectives as Needed </a:t>
              </a:r>
              <a:r>
                <a:rPr lang="en-US" altLang="en-US" sz="1200" i="1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(periodically, these can be informal)</a:t>
              </a:r>
              <a:endParaRPr lang="en-US" altLang="en-US" sz="14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sz="1400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9277" y="1828801"/>
              <a:ext cx="1476508" cy="30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All Year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1676400"/>
            <a:ext cx="1947881" cy="3357383"/>
            <a:chOff x="685799" y="1828801"/>
            <a:chExt cx="1947881" cy="3357383"/>
          </a:xfrm>
        </p:grpSpPr>
        <p:sp>
          <p:nvSpPr>
            <p:cNvPr id="9" name="Oval 8"/>
            <p:cNvSpPr/>
            <p:nvPr/>
          </p:nvSpPr>
          <p:spPr>
            <a:xfrm>
              <a:off x="685799" y="2305275"/>
              <a:ext cx="1474629" cy="13033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Strategic Goal </a:t>
              </a: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Setting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799" y="3693468"/>
              <a:ext cx="1947881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Goals Cascaded  Down from Council thru the CAO/Director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Departmental/ Divisional Objective Setting for Year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99" y="1828801"/>
              <a:ext cx="147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April/May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6892" y="1676400"/>
            <a:ext cx="2314708" cy="3895992"/>
            <a:chOff x="6676892" y="1828801"/>
            <a:chExt cx="2314708" cy="3895992"/>
          </a:xfrm>
        </p:grpSpPr>
        <p:sp>
          <p:nvSpPr>
            <p:cNvPr id="8" name="Oval 7"/>
            <p:cNvSpPr/>
            <p:nvPr/>
          </p:nvSpPr>
          <p:spPr>
            <a:xfrm>
              <a:off x="6715340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Evaluation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340" y="3693468"/>
              <a:ext cx="22762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Self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Manager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Performance Evaluation Discussion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CAO Calibration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Finalized Annual Performance Evaluation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6892" y="1828801"/>
              <a:ext cx="147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March/April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7231" y="1676400"/>
            <a:ext cx="1982283" cy="2926496"/>
            <a:chOff x="2665917" y="1828801"/>
            <a:chExt cx="1982283" cy="2926496"/>
          </a:xfrm>
        </p:grpSpPr>
        <p:sp>
          <p:nvSpPr>
            <p:cNvPr id="19" name="Oval 18"/>
            <p:cNvSpPr/>
            <p:nvPr/>
          </p:nvSpPr>
          <p:spPr>
            <a:xfrm>
              <a:off x="2665917" y="2305275"/>
              <a:ext cx="1476509" cy="1304226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Plan &amp; Document Objectives</a:t>
              </a:r>
            </a:p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5917" y="3693468"/>
              <a:ext cx="198228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Individual Objective Setting (Strategic &amp; Development)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Documenting goals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5917" y="1828801"/>
              <a:ext cx="1476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May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 rot="20529123">
            <a:off x="1625254" y="3961239"/>
            <a:ext cx="5216947" cy="400110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2654"/>
              </a:buClr>
            </a:pPr>
            <a:r>
              <a:rPr lang="en-US" altLang="en-US" sz="2000" b="1" dirty="0">
                <a:solidFill>
                  <a:srgbClr val="093162"/>
                </a:solidFill>
                <a:latin typeface="Myriad Pro" panose="020B0503030403020204" pitchFamily="34" charset="0"/>
              </a:rPr>
              <a:t>Human Resources  by </a:t>
            </a:r>
            <a:r>
              <a:rPr lang="en-US" altLang="en-US" sz="2000" b="1" u="sng" dirty="0">
                <a:solidFill>
                  <a:srgbClr val="093162"/>
                </a:solidFill>
                <a:latin typeface="Myriad Pro" panose="020B0503030403020204" pitchFamily="34" charset="0"/>
              </a:rPr>
              <a:t>May 29, 2026</a:t>
            </a:r>
          </a:p>
        </p:txBody>
      </p:sp>
    </p:spTree>
    <p:extLst>
      <p:ext uri="{BB962C8B-B14F-4D97-AF65-F5344CB8AC3E}">
        <p14:creationId xmlns:p14="http://schemas.microsoft.com/office/powerpoint/2010/main" val="42521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Planning and Documenting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54728" y="1828800"/>
            <a:ext cx="84892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2654"/>
              </a:buClr>
            </a:pPr>
            <a:r>
              <a:rPr lang="en-US" dirty="0">
                <a:latin typeface="Myriad Pro" panose="020B0503030403020204" pitchFamily="34" charset="0"/>
              </a:rPr>
              <a:t>The planning phase is a </a:t>
            </a:r>
            <a:r>
              <a:rPr lang="en-US" b="1" dirty="0">
                <a:solidFill>
                  <a:srgbClr val="709302"/>
                </a:solidFill>
                <a:latin typeface="Myriad Pro" panose="020B0503030403020204" pitchFamily="34" charset="0"/>
              </a:rPr>
              <a:t>collaborative</a:t>
            </a:r>
            <a:r>
              <a:rPr lang="en-US" dirty="0">
                <a:latin typeface="Myriad Pro" panose="020B0503030403020204" pitchFamily="34" charset="0"/>
              </a:rPr>
              <a:t> effort involving both manager and team member during which they will: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</a:pPr>
            <a:endParaRPr lang="en-US" altLang="en-US" sz="800" u="sng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</a:pPr>
            <a:r>
              <a:rPr lang="en-US" altLang="en-US" u="sng" dirty="0">
                <a:solidFill>
                  <a:prstClr val="black"/>
                </a:solidFill>
                <a:latin typeface="Myriad Pro" panose="020B0503030403020204" pitchFamily="34" charset="0"/>
              </a:rPr>
              <a:t>Actions: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Review the strategic plan to understand what the Council is trying to achieve.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Determine how you and your team will contribute to successfully achieving those objectives. 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Identify </a:t>
            </a:r>
            <a:r>
              <a:rPr lang="en-US" altLang="en-US" sz="2400" b="1" dirty="0">
                <a:solidFill>
                  <a:schemeClr val="accent6"/>
                </a:solidFill>
                <a:latin typeface="Myriad Pro" panose="020B0503030403020204" pitchFamily="34" charset="0"/>
              </a:rPr>
              <a:t>2</a:t>
            </a: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n-US" altLang="en-US" b="1" u="sng" dirty="0">
                <a:solidFill>
                  <a:srgbClr val="709302"/>
                </a:solidFill>
                <a:latin typeface="Myriad Pro" panose="020B0503030403020204" pitchFamily="34" charset="0"/>
              </a:rPr>
              <a:t>strategic objectives </a:t>
            </a:r>
            <a:r>
              <a:rPr lang="en-US" altLang="en-US" dirty="0">
                <a:latin typeface="Myriad Pro" panose="020B0503030403020204" pitchFamily="34" charset="0"/>
              </a:rPr>
              <a:t>in collaboration with your manager </a:t>
            </a: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for the year that are aligned with the strategic plan.  Establish success measurements.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Identify 2 key areas of personal development and create </a:t>
            </a:r>
            <a:r>
              <a:rPr lang="en-US" altLang="en-US" b="1" u="sng" dirty="0">
                <a:solidFill>
                  <a:srgbClr val="709302"/>
                </a:solidFill>
                <a:latin typeface="Myriad Pro" panose="020B0503030403020204" pitchFamily="34" charset="0"/>
              </a:rPr>
              <a:t>individual development objectives</a:t>
            </a: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.  </a:t>
            </a:r>
          </a:p>
          <a:p>
            <a:pPr marL="171446" lvl="0" indent="-171446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  <a:latin typeface="Myriad Pro" panose="020B0503030403020204" pitchFamily="34" charset="0"/>
              </a:rPr>
              <a:t>Document Strategic Objective and Individual Development Objective on the Performance Management Form.</a:t>
            </a:r>
          </a:p>
          <a:p>
            <a:pPr lvl="0">
              <a:spcBef>
                <a:spcPct val="20000"/>
              </a:spcBef>
              <a:buClr>
                <a:srgbClr val="002654"/>
              </a:buClr>
            </a:pPr>
            <a:endParaRPr lang="en-US" altLang="en-US" b="1" u="sng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98117-88C7-607A-33E4-14B57687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8752"/>
            <a:ext cx="762000" cy="8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Planning and Documenting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19742" y="1817028"/>
            <a:ext cx="8514708" cy="4259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The planning phase is a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collaborative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 effort involving both manager and team member during which they will: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</a:pPr>
            <a:endParaRPr lang="en-US" altLang="en-US" sz="800" u="sng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</a:pPr>
            <a:r>
              <a:rPr lang="en-US" altLang="en-US" u="sng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Actions: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Review the strategic plan to understand what the Council is trying to achieve.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Determine how you and your team will contribute to successfully achieving those objectives. 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Identify 3-5 </a:t>
            </a:r>
            <a:r>
              <a:rPr lang="en-US" altLang="en-US" b="1" u="sng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strategic objectives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in collaboration with your manager for the year that are aligned with the strategic plan.  Establish goals and success measurements.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Identify 1-2 key areas of personal development and create </a:t>
            </a:r>
            <a:r>
              <a:rPr lang="en-US" altLang="en-US" b="1" u="sng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individual development objectives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.  </a:t>
            </a:r>
          </a:p>
          <a:p>
            <a:pPr marL="171446" lvl="0" indent="-171446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rPr>
              <a:t>Document Strategic Objective and Individual Development Objective on the Performance Management Form.</a:t>
            </a:r>
          </a:p>
          <a:p>
            <a:pPr lvl="0">
              <a:spcBef>
                <a:spcPct val="20000"/>
              </a:spcBef>
              <a:buClr>
                <a:schemeClr val="bg1">
                  <a:lumMod val="65000"/>
                </a:schemeClr>
              </a:buClr>
            </a:pPr>
            <a:endParaRPr lang="en-US" altLang="en-US" b="1" u="sng" dirty="0">
              <a:solidFill>
                <a:schemeClr val="bg1">
                  <a:lumMod val="6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241494"/>
            <a:ext cx="7010399" cy="769441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2654"/>
              </a:buClr>
            </a:pPr>
            <a:r>
              <a:rPr lang="en-US" altLang="en-US" sz="2000" b="1" dirty="0">
                <a:solidFill>
                  <a:srgbClr val="093162"/>
                </a:solidFill>
                <a:latin typeface="Myriad Pro" panose="020B0503030403020204" pitchFamily="34" charset="0"/>
              </a:rPr>
              <a:t>Completed Packages must be completed and submitted</a:t>
            </a:r>
          </a:p>
          <a:p>
            <a:pPr lvl="0" algn="ctr">
              <a:spcBef>
                <a:spcPct val="20000"/>
              </a:spcBef>
              <a:buClr>
                <a:srgbClr val="002654"/>
              </a:buClr>
            </a:pPr>
            <a:r>
              <a:rPr lang="en-US" altLang="en-US" sz="2000" b="1" dirty="0">
                <a:solidFill>
                  <a:srgbClr val="093162"/>
                </a:solidFill>
                <a:latin typeface="Myriad Pro" panose="020B0503030403020204" pitchFamily="34" charset="0"/>
              </a:rPr>
              <a:t>to Human Resources  by </a:t>
            </a:r>
            <a:r>
              <a:rPr lang="en-US" altLang="en-US" sz="2000" b="1" u="sng" dirty="0">
                <a:solidFill>
                  <a:srgbClr val="093162"/>
                </a:solidFill>
                <a:latin typeface="Myriad Pro" panose="020B0503030403020204" pitchFamily="34" charset="0"/>
              </a:rPr>
              <a:t>May 29, 2026</a:t>
            </a:r>
          </a:p>
        </p:txBody>
      </p:sp>
    </p:spTree>
    <p:extLst>
      <p:ext uri="{BB962C8B-B14F-4D97-AF65-F5344CB8AC3E}">
        <p14:creationId xmlns:p14="http://schemas.microsoft.com/office/powerpoint/2010/main" val="375881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Objective Setting</a:t>
            </a:r>
            <a:endParaRPr lang="en-US" sz="2800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423D3F36-DCF1-4A03-B7DE-35742606DE6B}"/>
              </a:ext>
            </a:extLst>
          </p:cNvPr>
          <p:cNvSpPr txBox="1">
            <a:spLocks/>
          </p:cNvSpPr>
          <p:nvPr/>
        </p:nvSpPr>
        <p:spPr>
          <a:xfrm>
            <a:off x="304800" y="1823225"/>
            <a:ext cx="7561049" cy="536737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Myriad Pro" pitchFamily="34" charset="0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Myriad Pro" pitchFamily="34" charset="0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Myriad Pro" pitchFamily="34" charset="0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Myriad Pro" pitchFamily="34" charset="0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Why do we need to set objectives?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7BD9F-F66A-4D36-8992-A3FC7B4B5081}"/>
              </a:ext>
            </a:extLst>
          </p:cNvPr>
          <p:cNvSpPr txBox="1"/>
          <p:nvPr/>
        </p:nvSpPr>
        <p:spPr>
          <a:xfrm>
            <a:off x="932107" y="3276600"/>
            <a:ext cx="1594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Myriad Pro" panose="020B0503030403020204" pitchFamily="34" charset="0"/>
              </a:rPr>
              <a:t>Drive performance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567DDD-88B3-4ED4-BABF-29B30DFC5847}"/>
              </a:ext>
            </a:extLst>
          </p:cNvPr>
          <p:cNvSpPr txBox="1"/>
          <p:nvPr/>
        </p:nvSpPr>
        <p:spPr>
          <a:xfrm>
            <a:off x="4631074" y="3367118"/>
            <a:ext cx="1594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Myriad Pro" panose="020B0503030403020204" pitchFamily="34" charset="0"/>
              </a:rPr>
              <a:t>Create 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D2F06-90F6-469F-80BE-BFB8B3D53D3B}"/>
              </a:ext>
            </a:extLst>
          </p:cNvPr>
          <p:cNvSpPr txBox="1"/>
          <p:nvPr/>
        </p:nvSpPr>
        <p:spPr>
          <a:xfrm>
            <a:off x="2781590" y="3367118"/>
            <a:ext cx="1594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Myriad Pro" panose="020B0503030403020204" pitchFamily="34" charset="0"/>
              </a:rPr>
              <a:t>Ensure alignment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38A45-70EB-4DFF-A556-5C5DC9308690}"/>
              </a:ext>
            </a:extLst>
          </p:cNvPr>
          <p:cNvSpPr txBox="1"/>
          <p:nvPr/>
        </p:nvSpPr>
        <p:spPr>
          <a:xfrm>
            <a:off x="6480556" y="3352800"/>
            <a:ext cx="2069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solidFill>
                  <a:prstClr val="black"/>
                </a:solidFill>
                <a:latin typeface="Myriad Pro" panose="020B0503030403020204" pitchFamily="34" charset="0"/>
              </a:rPr>
              <a:t>Opportunities for Growth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4E74549-21BD-4483-B5F7-28E6A07EC6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52" y="2375764"/>
            <a:ext cx="1394312" cy="9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2E3314-E412-4B63-B6D1-7B216A47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71" y="2258201"/>
            <a:ext cx="911660" cy="911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AFB39-8344-4A2F-8E83-FB3E66079D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6" y="1986874"/>
            <a:ext cx="1704329" cy="1704329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F361B863-6230-43E4-A88F-6FB3D3ADAD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58" y="1981200"/>
            <a:ext cx="1265518" cy="126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5B8A84-D66A-459F-B7E1-3602E10EDD6E}"/>
              </a:ext>
            </a:extLst>
          </p:cNvPr>
          <p:cNvSpPr/>
          <p:nvPr/>
        </p:nvSpPr>
        <p:spPr>
          <a:xfrm>
            <a:off x="426128" y="4279281"/>
            <a:ext cx="8032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Objective setting provides all of us with a process to set and measure strategic and development goals that align with our Council’s vision and strategic plan. It also supports individual career development.</a:t>
            </a:r>
          </a:p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9" y="2794938"/>
            <a:ext cx="395221" cy="1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3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quarter" idx="12"/>
          </p:nvPr>
        </p:nvSpPr>
        <p:spPr>
          <a:xfrm>
            <a:off x="426128" y="1828800"/>
            <a:ext cx="8413072" cy="4419600"/>
          </a:xfrm>
        </p:spPr>
        <p:txBody>
          <a:bodyPr anchor="t">
            <a:noAutofit/>
          </a:bodyPr>
          <a:lstStyle/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</a:pPr>
            <a:r>
              <a:rPr lang="en-US" sz="1800" b="1" u="sng" dirty="0">
                <a:solidFill>
                  <a:srgbClr val="1A5EAB"/>
                </a:solidFill>
                <a:latin typeface="Myriad Pro" panose="020B0503030403020204" pitchFamily="34" charset="0"/>
              </a:rPr>
              <a:t>Goals should: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Be a collaborative process between an employee and their manager. 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Provide agreement on what will be accomplished during the year,  and define measurements of success. 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Be specific and describe what the desired result is (S.M.A.R.T).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Provide clarity on how employees can contribute to </a:t>
            </a:r>
            <a:br>
              <a:rPr lang="en-US" sz="1800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organizational success.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Focus energies on the right things to ensure everyone is </a:t>
            </a:r>
            <a:br>
              <a:rPr lang="en-US" sz="1800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working towards the same objectives.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Foster open communication between you and your </a:t>
            </a:r>
            <a:br>
              <a:rPr lang="en-US" sz="1800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Myriad Pro" pitchFamily="34" charset="0"/>
              </a:rPr>
              <a:t>direct report or manager.</a:t>
            </a:r>
          </a:p>
          <a:p>
            <a:pPr marL="227013" lvl="0" indent="-227013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Myriad Pro" pitchFamily="34" charset="0"/>
              </a:rPr>
              <a:t>Be no greater than 65% and no less than 35% each </a:t>
            </a:r>
          </a:p>
          <a:p>
            <a:pPr marL="228600" lvl="0" indent="-228600" algn="l" defTabSz="914377">
              <a:lnSpc>
                <a:spcPct val="90000"/>
              </a:lnSpc>
              <a:spcBef>
                <a:spcPts val="1000"/>
              </a:spcBef>
            </a:pPr>
            <a:r>
              <a:rPr lang="en-US" altLang="en-US" sz="1800" b="1" u="sng" dirty="0">
                <a:solidFill>
                  <a:srgbClr val="1A5EAB"/>
                </a:solidFill>
                <a:latin typeface="Myriad Pro" panose="020B0503030403020204" pitchFamily="34" charset="0"/>
              </a:rPr>
              <a:t>Goals should not be:</a:t>
            </a:r>
          </a:p>
          <a:p>
            <a:pPr marL="228600" lvl="0" indent="-228600" algn="l">
              <a:spcBef>
                <a:spcPct val="20000"/>
              </a:spcBef>
              <a:buClr>
                <a:srgbClr val="002654"/>
              </a:buClr>
              <a:buFont typeface="Arial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Myriad Pro" pitchFamily="34" charset="0"/>
              </a:rPr>
              <a:t>A restatement of the job description or general in nature.</a:t>
            </a:r>
          </a:p>
          <a:p>
            <a:pPr marL="228600" indent="-228600" algn="l">
              <a:spcBef>
                <a:spcPts val="150"/>
              </a:spcBef>
              <a:buNone/>
              <a:defRPr/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Strategic Objectives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96"/>
          <a:stretch/>
        </p:blipFill>
        <p:spPr>
          <a:xfrm>
            <a:off x="7396261" y="2895600"/>
            <a:ext cx="1442939" cy="1381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DC7FA-6FFC-4493-AA8F-ED80CC900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81" y="4876800"/>
            <a:ext cx="1005927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0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27" t="2439" r="8552" b="4878"/>
          <a:stretch/>
        </p:blipFill>
        <p:spPr>
          <a:xfrm>
            <a:off x="5169568" y="1752600"/>
            <a:ext cx="3793959" cy="3276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Individual Development Objectives</a:t>
            </a:r>
            <a:endParaRPr lang="en-US" sz="2800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/>
          </p:nvPr>
        </p:nvSpPr>
        <p:spPr>
          <a:xfrm>
            <a:off x="426128" y="1828800"/>
            <a:ext cx="6322144" cy="4876800"/>
          </a:xfrm>
        </p:spPr>
        <p:txBody>
          <a:bodyPr anchor="t">
            <a:noAutofit/>
          </a:bodyPr>
          <a:lstStyle/>
          <a:p>
            <a:pPr algn="l">
              <a:defRPr/>
            </a:pPr>
            <a: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  <a:t>When deciding which areas to focus development upon, consider the following:</a:t>
            </a:r>
          </a:p>
          <a:p>
            <a:pPr marL="631825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Development needs identified in competency review; </a:t>
            </a:r>
          </a:p>
          <a:p>
            <a:pPr marL="631825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Critical skills and competencies that will be </a:t>
            </a:r>
            <a:b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</a:b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needed to achieve this year’s goals; and</a:t>
            </a:r>
          </a:p>
          <a:p>
            <a:pPr marL="631825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Team Members career aspirations.</a:t>
            </a:r>
          </a:p>
          <a:p>
            <a:pPr marL="342892" lvl="1" indent="0">
              <a:buNone/>
              <a:defRPr/>
            </a:pPr>
            <a:endParaRPr lang="en-US" sz="14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algn="l">
              <a:spcBef>
                <a:spcPts val="15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  <a:t>Determine what steps can be taken to achieve </a:t>
            </a:r>
            <a:b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  <a:t>growth in these areas.  Development plans can </a:t>
            </a:r>
          </a:p>
          <a:p>
            <a:pPr algn="l">
              <a:spcBef>
                <a:spcPts val="15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  <a:t>include some training but should follow the 70/20/10 learning model: </a:t>
            </a:r>
          </a:p>
          <a:p>
            <a:pPr marL="631825" lvl="2" indent="-285750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70% on the job learning</a:t>
            </a:r>
          </a:p>
          <a:p>
            <a:pPr marL="631825" lvl="2" indent="-285750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20% learning from others</a:t>
            </a:r>
          </a:p>
          <a:p>
            <a:pPr marL="631825" lvl="2" indent="-285750">
              <a:spcBef>
                <a:spcPts val="1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10% formal training/education</a:t>
            </a:r>
          </a:p>
          <a:p>
            <a:pPr lvl="1">
              <a:spcBef>
                <a:spcPts val="150"/>
              </a:spcBef>
              <a:defRPr/>
            </a:pPr>
            <a:endParaRPr lang="en-US" sz="14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algn="l">
              <a:spcBef>
                <a:spcPts val="15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Myriad Pro" panose="020B0503030403020204" pitchFamily="34" charset="0"/>
              </a:rPr>
              <a:t>Managers should discuss development goals with their team members.</a:t>
            </a:r>
          </a:p>
          <a:p>
            <a:pPr marL="0" indent="0">
              <a:spcBef>
                <a:spcPts val="150"/>
              </a:spcBef>
              <a:buNone/>
              <a:defRPr/>
            </a:pP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Agenda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128" y="2057400"/>
            <a:ext cx="7879672" cy="337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Roles &amp; Responsibility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The Process &amp; Cycle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Planning &amp; Documenting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Setting Objectives &amp; Individual Development 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SMART Goals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Execution and Feedback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The Form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Myriad Pro" panose="020B0503030403020204" pitchFamily="34" charset="0"/>
              </a:rPr>
              <a:t>2026-2027 Timeline</a:t>
            </a:r>
          </a:p>
        </p:txBody>
      </p:sp>
    </p:spTree>
    <p:extLst>
      <p:ext uri="{BB962C8B-B14F-4D97-AF65-F5344CB8AC3E}">
        <p14:creationId xmlns:p14="http://schemas.microsoft.com/office/powerpoint/2010/main" val="322974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054" name="Picture 6" descr="Critical components of SMART church goals | ResourceU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324600" cy="35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096000"/>
            <a:ext cx="3810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</a:rPr>
              <a:t>(video: </a:t>
            </a:r>
            <a:r>
              <a:rPr lang="en-US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Smart Goal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382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12" name="object 4"/>
          <p:cNvSpPr/>
          <p:nvPr/>
        </p:nvSpPr>
        <p:spPr>
          <a:xfrm>
            <a:off x="2808972" y="182844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FCBF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301752" y="1762785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89"/>
                </a:lnTo>
                <a:lnTo>
                  <a:pt x="2962655" y="149097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FCB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01752" y="17746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S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pecific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971800" y="1880599"/>
            <a:ext cx="4953000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buFontTx/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</a:t>
            </a:r>
            <a:r>
              <a:rPr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know </a:t>
            </a:r>
            <a:r>
              <a:rPr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have </a:t>
            </a: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achieved your</a:t>
            </a:r>
            <a:r>
              <a:rPr sz="1200" spc="-2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  <a:p>
            <a:pPr marL="127000" indent="-114300">
              <a:spcBef>
                <a:spcPts val="95"/>
              </a:spcBef>
              <a:buFontTx/>
              <a:buChar char="•"/>
              <a:tabLst>
                <a:tab pos="127000" algn="l"/>
              </a:tabLst>
            </a:pPr>
            <a:r>
              <a:rPr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Ask </a:t>
            </a: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what, when, who </a:t>
            </a:r>
            <a:r>
              <a:rPr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&amp;</a:t>
            </a:r>
            <a:r>
              <a:rPr sz="1200" spc="-7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where?</a:t>
            </a:r>
            <a:endParaRPr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669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12" name="object 4"/>
          <p:cNvSpPr/>
          <p:nvPr/>
        </p:nvSpPr>
        <p:spPr>
          <a:xfrm>
            <a:off x="2808972" y="182844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FCBF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301752" y="1762785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89"/>
                </a:lnTo>
                <a:lnTo>
                  <a:pt x="2962655" y="149097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FCB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301752" y="2563920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C1BF0A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4"/>
          <p:cNvSpPr/>
          <p:nvPr/>
        </p:nvSpPr>
        <p:spPr>
          <a:xfrm>
            <a:off x="2828546" y="2638441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C1BF0A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7746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S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pecific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971800" y="1880599"/>
            <a:ext cx="4567216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know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have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achieved your</a:t>
            </a:r>
            <a:r>
              <a:rPr lang="en-US" sz="1200" spc="-2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  <a:p>
            <a:pPr marL="127000" indent="-114300">
              <a:spcBef>
                <a:spcPts val="95"/>
              </a:spcBef>
              <a:buFontTx/>
              <a:buChar char="•"/>
              <a:tabLst>
                <a:tab pos="127000" algn="l"/>
              </a:tabLst>
            </a:pP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Ask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what, when, who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&amp;</a:t>
            </a:r>
            <a:r>
              <a:rPr lang="en-US" sz="1200" spc="-7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where?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61688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you measure success along the way and at the end of the goal? Usually stated in terms of quantity, quality, timeliness or cost (e.g. increase by 25%, reduce by $100, etc.). </a:t>
            </a:r>
          </a:p>
        </p:txBody>
      </p:sp>
    </p:spTree>
    <p:extLst>
      <p:ext uri="{BB962C8B-B14F-4D97-AF65-F5344CB8AC3E}">
        <p14:creationId xmlns:p14="http://schemas.microsoft.com/office/powerpoint/2010/main" val="12139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12" name="object 4"/>
          <p:cNvSpPr/>
          <p:nvPr/>
        </p:nvSpPr>
        <p:spPr>
          <a:xfrm>
            <a:off x="2808972" y="182844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FCBF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301752" y="1762785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89"/>
                </a:lnTo>
                <a:lnTo>
                  <a:pt x="2962655" y="149097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FCB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301752" y="2563920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C1BF0A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6"/>
          <p:cNvSpPr/>
          <p:nvPr/>
        </p:nvSpPr>
        <p:spPr>
          <a:xfrm>
            <a:off x="294173" y="3370702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8"/>
                </a:lnTo>
                <a:lnTo>
                  <a:pt x="0" y="745490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90"/>
                </a:lnTo>
                <a:lnTo>
                  <a:pt x="2962655" y="149098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709302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4"/>
          <p:cNvSpPr/>
          <p:nvPr/>
        </p:nvSpPr>
        <p:spPr>
          <a:xfrm>
            <a:off x="2828546" y="2638441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C1BF0A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2808972" y="342617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709302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7746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S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pecific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114" y="3385726"/>
            <a:ext cx="221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A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ctionable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971800" y="1880599"/>
            <a:ext cx="4567216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know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have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achieved your</a:t>
            </a:r>
            <a:r>
              <a:rPr lang="en-US" sz="1200" spc="-2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  <a:p>
            <a:pPr marL="127000" indent="-114300">
              <a:spcBef>
                <a:spcPts val="95"/>
              </a:spcBef>
              <a:buFontTx/>
              <a:buChar char="•"/>
              <a:tabLst>
                <a:tab pos="127000" algn="l"/>
              </a:tabLst>
            </a:pP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Ask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what, when, who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&amp;</a:t>
            </a:r>
            <a:r>
              <a:rPr lang="en-US" sz="1200" spc="-7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where?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61688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you measure success along the way and at the end of the goal? Usually stated in terms of quantity, quality, timeliness or cost (e.g. increase by 25%, reduce by $100, etc.).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44844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Are you capable of attaining/accomplishing this goal? Are there factors beyond their control that need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2559434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12" name="object 4"/>
          <p:cNvSpPr/>
          <p:nvPr/>
        </p:nvSpPr>
        <p:spPr>
          <a:xfrm>
            <a:off x="2808972" y="182844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FCBF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301752" y="1762785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89"/>
                </a:lnTo>
                <a:lnTo>
                  <a:pt x="2962655" y="149097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FCB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301752" y="2563920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C1BF0A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6"/>
          <p:cNvSpPr/>
          <p:nvPr/>
        </p:nvSpPr>
        <p:spPr>
          <a:xfrm>
            <a:off x="294173" y="3370702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8"/>
                </a:lnTo>
                <a:lnTo>
                  <a:pt x="0" y="745490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90"/>
                </a:lnTo>
                <a:lnTo>
                  <a:pt x="2962655" y="149098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709302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9"/>
          <p:cNvSpPr/>
          <p:nvPr/>
        </p:nvSpPr>
        <p:spPr>
          <a:xfrm>
            <a:off x="2828546" y="4216847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5">
                <a:moveTo>
                  <a:pt x="5266944" y="119252"/>
                </a:moveTo>
                <a:lnTo>
                  <a:pt x="5266944" y="596391"/>
                </a:lnTo>
                <a:lnTo>
                  <a:pt x="5257561" y="642832"/>
                </a:lnTo>
                <a:lnTo>
                  <a:pt x="5231987" y="680735"/>
                </a:lnTo>
                <a:lnTo>
                  <a:pt x="5194077" y="706280"/>
                </a:lnTo>
                <a:lnTo>
                  <a:pt x="5147691" y="715644"/>
                </a:lnTo>
                <a:lnTo>
                  <a:pt x="0" y="715644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82"/>
                </a:lnTo>
                <a:lnTo>
                  <a:pt x="5231987" y="34956"/>
                </a:lnTo>
                <a:lnTo>
                  <a:pt x="5257561" y="72866"/>
                </a:lnTo>
                <a:lnTo>
                  <a:pt x="5266944" y="119252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75B2DD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294173" y="4168903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75B2D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5" name="object 4"/>
          <p:cNvSpPr/>
          <p:nvPr/>
        </p:nvSpPr>
        <p:spPr>
          <a:xfrm>
            <a:off x="2828546" y="2638441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C1BF0A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2808972" y="342617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709302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7746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S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pecific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114" y="3385726"/>
            <a:ext cx="221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A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ctionable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752" y="4197059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R</a:t>
            </a:r>
            <a:r>
              <a:rPr lang="en-US" sz="3200" spc="-15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elevant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971800" y="1880599"/>
            <a:ext cx="4567216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know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have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achieved your</a:t>
            </a:r>
            <a:r>
              <a:rPr lang="en-US" sz="1200" spc="-2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  <a:p>
            <a:pPr marL="127000" indent="-114300">
              <a:spcBef>
                <a:spcPts val="95"/>
              </a:spcBef>
              <a:buFontTx/>
              <a:buChar char="•"/>
              <a:tabLst>
                <a:tab pos="127000" algn="l"/>
              </a:tabLst>
            </a:pP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Ask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what, when, who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&amp;</a:t>
            </a:r>
            <a:r>
              <a:rPr lang="en-US" sz="1200" spc="-7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where?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61688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you measure success along the way and at the end of the goal? Usually stated in terms of quantity, quality, timeliness or cost (e.g. increase by 25%, reduce by $100, etc.).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44844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Are you capable of attaining/accomplishing this goal? Are there factors beyond their control that need to be considered?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269617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is the goal relevant to the company, the team and the individual?</a:t>
            </a:r>
          </a:p>
        </p:txBody>
      </p:sp>
    </p:spTree>
    <p:extLst>
      <p:ext uri="{BB962C8B-B14F-4D97-AF65-F5344CB8AC3E}">
        <p14:creationId xmlns:p14="http://schemas.microsoft.com/office/powerpoint/2010/main" val="2106357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</a:t>
            </a:r>
            <a:endParaRPr lang="en-US" sz="2800" dirty="0"/>
          </a:p>
        </p:txBody>
      </p:sp>
      <p:sp>
        <p:nvSpPr>
          <p:cNvPr id="12" name="object 4"/>
          <p:cNvSpPr/>
          <p:nvPr/>
        </p:nvSpPr>
        <p:spPr>
          <a:xfrm>
            <a:off x="2808972" y="182844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FCBF4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301752" y="1762785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7"/>
                </a:lnTo>
                <a:lnTo>
                  <a:pt x="0" y="745489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89"/>
                </a:lnTo>
                <a:lnTo>
                  <a:pt x="2962655" y="149097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FCBF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301752" y="2563920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C1BF0A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7" name="object 16"/>
          <p:cNvSpPr/>
          <p:nvPr/>
        </p:nvSpPr>
        <p:spPr>
          <a:xfrm>
            <a:off x="294173" y="3370702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8"/>
                </a:lnTo>
                <a:lnTo>
                  <a:pt x="0" y="745490"/>
                </a:lnTo>
                <a:lnTo>
                  <a:pt x="7601" y="792646"/>
                </a:lnTo>
                <a:lnTo>
                  <a:pt x="28767" y="833579"/>
                </a:lnTo>
                <a:lnTo>
                  <a:pt x="61044" y="865843"/>
                </a:lnTo>
                <a:lnTo>
                  <a:pt x="101977" y="886994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94"/>
                </a:lnTo>
                <a:lnTo>
                  <a:pt x="2901592" y="865843"/>
                </a:lnTo>
                <a:lnTo>
                  <a:pt x="2933874" y="833579"/>
                </a:lnTo>
                <a:lnTo>
                  <a:pt x="2955050" y="792646"/>
                </a:lnTo>
                <a:lnTo>
                  <a:pt x="2962655" y="745490"/>
                </a:lnTo>
                <a:lnTo>
                  <a:pt x="2962655" y="149098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709302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8" name="object 19"/>
          <p:cNvSpPr/>
          <p:nvPr/>
        </p:nvSpPr>
        <p:spPr>
          <a:xfrm>
            <a:off x="2828546" y="4216847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5">
                <a:moveTo>
                  <a:pt x="5266944" y="119252"/>
                </a:moveTo>
                <a:lnTo>
                  <a:pt x="5266944" y="596391"/>
                </a:lnTo>
                <a:lnTo>
                  <a:pt x="5257561" y="642832"/>
                </a:lnTo>
                <a:lnTo>
                  <a:pt x="5231987" y="680735"/>
                </a:lnTo>
                <a:lnTo>
                  <a:pt x="5194077" y="706280"/>
                </a:lnTo>
                <a:lnTo>
                  <a:pt x="5147691" y="715644"/>
                </a:lnTo>
                <a:lnTo>
                  <a:pt x="0" y="715644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82"/>
                </a:lnTo>
                <a:lnTo>
                  <a:pt x="5231987" y="34956"/>
                </a:lnTo>
                <a:lnTo>
                  <a:pt x="5257561" y="72866"/>
                </a:lnTo>
                <a:lnTo>
                  <a:pt x="5266944" y="119252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75B2DD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object 21"/>
          <p:cNvSpPr/>
          <p:nvPr/>
        </p:nvSpPr>
        <p:spPr>
          <a:xfrm>
            <a:off x="294173" y="4168903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593"/>
                </a:lnTo>
                <a:lnTo>
                  <a:pt x="61044" y="28744"/>
                </a:lnTo>
                <a:lnTo>
                  <a:pt x="28767" y="61008"/>
                </a:lnTo>
                <a:lnTo>
                  <a:pt x="7601" y="101941"/>
                </a:lnTo>
                <a:lnTo>
                  <a:pt x="0" y="149098"/>
                </a:lnTo>
                <a:lnTo>
                  <a:pt x="0" y="745489"/>
                </a:lnTo>
                <a:lnTo>
                  <a:pt x="7601" y="792597"/>
                </a:lnTo>
                <a:lnTo>
                  <a:pt x="28767" y="833524"/>
                </a:lnTo>
                <a:lnTo>
                  <a:pt x="61044" y="865806"/>
                </a:lnTo>
                <a:lnTo>
                  <a:pt x="101977" y="886982"/>
                </a:lnTo>
                <a:lnTo>
                  <a:pt x="149110" y="894588"/>
                </a:lnTo>
                <a:lnTo>
                  <a:pt x="2813558" y="894588"/>
                </a:lnTo>
                <a:lnTo>
                  <a:pt x="2860665" y="886982"/>
                </a:lnTo>
                <a:lnTo>
                  <a:pt x="2901592" y="865806"/>
                </a:lnTo>
                <a:lnTo>
                  <a:pt x="2933874" y="833524"/>
                </a:lnTo>
                <a:lnTo>
                  <a:pt x="2955050" y="792597"/>
                </a:lnTo>
                <a:lnTo>
                  <a:pt x="2962655" y="745489"/>
                </a:lnTo>
                <a:lnTo>
                  <a:pt x="2962655" y="149098"/>
                </a:lnTo>
                <a:lnTo>
                  <a:pt x="2955050" y="101941"/>
                </a:lnTo>
                <a:lnTo>
                  <a:pt x="2933874" y="61008"/>
                </a:lnTo>
                <a:lnTo>
                  <a:pt x="2901592" y="28744"/>
                </a:lnTo>
                <a:lnTo>
                  <a:pt x="2860665" y="7593"/>
                </a:lnTo>
                <a:lnTo>
                  <a:pt x="2813558" y="0"/>
                </a:lnTo>
                <a:close/>
              </a:path>
            </a:pathLst>
          </a:custGeom>
          <a:solidFill>
            <a:srgbClr val="75B2DD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20" name="object 24"/>
          <p:cNvSpPr/>
          <p:nvPr/>
        </p:nvSpPr>
        <p:spPr>
          <a:xfrm>
            <a:off x="2814130" y="5019879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5">
                <a:moveTo>
                  <a:pt x="5266944" y="119253"/>
                </a:moveTo>
                <a:lnTo>
                  <a:pt x="5266944" y="596353"/>
                </a:lnTo>
                <a:lnTo>
                  <a:pt x="5257561" y="642784"/>
                </a:lnTo>
                <a:lnTo>
                  <a:pt x="5231987" y="680702"/>
                </a:lnTo>
                <a:lnTo>
                  <a:pt x="5194077" y="706269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093162"/>
            </a:solidFill>
          </a:ln>
        </p:spPr>
        <p:txBody>
          <a:bodyPr wrap="square" lIns="0" tIns="0" rIns="0" bIns="0" rtlCol="0"/>
          <a:lstStyle/>
          <a:p>
            <a:pPr marL="12700" marR="5080" lvl="0" indent="15240">
              <a:lnSpc>
                <a:spcPct val="141500"/>
              </a:lnSpc>
            </a:pPr>
            <a:endParaRPr lang="en-US" sz="3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1" name="object 26"/>
          <p:cNvSpPr/>
          <p:nvPr/>
        </p:nvSpPr>
        <p:spPr>
          <a:xfrm>
            <a:off x="302741" y="4974159"/>
            <a:ext cx="2377440" cy="731520"/>
          </a:xfrm>
          <a:custGeom>
            <a:avLst/>
            <a:gdLst/>
            <a:ahLst/>
            <a:cxnLst/>
            <a:rect l="l" t="t" r="r" b="b"/>
            <a:pathLst>
              <a:path w="2962910" h="894714">
                <a:moveTo>
                  <a:pt x="2813558" y="0"/>
                </a:moveTo>
                <a:lnTo>
                  <a:pt x="149110" y="0"/>
                </a:lnTo>
                <a:lnTo>
                  <a:pt x="101977" y="7605"/>
                </a:lnTo>
                <a:lnTo>
                  <a:pt x="61044" y="28781"/>
                </a:lnTo>
                <a:lnTo>
                  <a:pt x="28767" y="61063"/>
                </a:lnTo>
                <a:lnTo>
                  <a:pt x="7601" y="101990"/>
                </a:lnTo>
                <a:lnTo>
                  <a:pt x="0" y="149098"/>
                </a:lnTo>
                <a:lnTo>
                  <a:pt x="0" y="745528"/>
                </a:lnTo>
                <a:lnTo>
                  <a:pt x="7601" y="792656"/>
                </a:lnTo>
                <a:lnTo>
                  <a:pt x="28767" y="833588"/>
                </a:lnTo>
                <a:lnTo>
                  <a:pt x="61044" y="865867"/>
                </a:lnTo>
                <a:lnTo>
                  <a:pt x="101977" y="887036"/>
                </a:lnTo>
                <a:lnTo>
                  <a:pt x="149110" y="894638"/>
                </a:lnTo>
                <a:lnTo>
                  <a:pt x="2813558" y="894638"/>
                </a:lnTo>
                <a:lnTo>
                  <a:pt x="2860665" y="887036"/>
                </a:lnTo>
                <a:lnTo>
                  <a:pt x="2901592" y="865867"/>
                </a:lnTo>
                <a:lnTo>
                  <a:pt x="2933874" y="833588"/>
                </a:lnTo>
                <a:lnTo>
                  <a:pt x="2955050" y="792656"/>
                </a:lnTo>
                <a:lnTo>
                  <a:pt x="2962655" y="745528"/>
                </a:lnTo>
                <a:lnTo>
                  <a:pt x="2962655" y="149098"/>
                </a:lnTo>
                <a:lnTo>
                  <a:pt x="2955050" y="101990"/>
                </a:lnTo>
                <a:lnTo>
                  <a:pt x="2933874" y="61063"/>
                </a:lnTo>
                <a:lnTo>
                  <a:pt x="2901592" y="28781"/>
                </a:lnTo>
                <a:lnTo>
                  <a:pt x="2860665" y="7605"/>
                </a:lnTo>
                <a:lnTo>
                  <a:pt x="2813558" y="0"/>
                </a:lnTo>
                <a:close/>
              </a:path>
            </a:pathLst>
          </a:custGeom>
          <a:solidFill>
            <a:srgbClr val="093162"/>
          </a:solidFill>
        </p:spPr>
        <p:txBody>
          <a:bodyPr wrap="square" lIns="0" tIns="0" rIns="0" bIns="0" rtlCol="0"/>
          <a:lstStyle/>
          <a:p>
            <a:pPr marL="12700" marR="5080" lvl="0" indent="15240">
              <a:lnSpc>
                <a:spcPct val="141500"/>
              </a:lnSpc>
            </a:pPr>
            <a:endParaRPr lang="en-US" sz="3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5" name="object 4"/>
          <p:cNvSpPr/>
          <p:nvPr/>
        </p:nvSpPr>
        <p:spPr>
          <a:xfrm>
            <a:off x="2828546" y="2638441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C1BF0A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6" name="object 4"/>
          <p:cNvSpPr/>
          <p:nvPr/>
        </p:nvSpPr>
        <p:spPr>
          <a:xfrm>
            <a:off x="2808972" y="3426172"/>
            <a:ext cx="5257800" cy="640080"/>
          </a:xfrm>
          <a:custGeom>
            <a:avLst/>
            <a:gdLst/>
            <a:ahLst/>
            <a:cxnLst/>
            <a:rect l="l" t="t" r="r" b="b"/>
            <a:pathLst>
              <a:path w="5267325" h="715644">
                <a:moveTo>
                  <a:pt x="5266944" y="119253"/>
                </a:moveTo>
                <a:lnTo>
                  <a:pt x="5266944" y="596392"/>
                </a:lnTo>
                <a:lnTo>
                  <a:pt x="5257561" y="642778"/>
                </a:lnTo>
                <a:lnTo>
                  <a:pt x="5231987" y="680688"/>
                </a:lnTo>
                <a:lnTo>
                  <a:pt x="5194077" y="706262"/>
                </a:lnTo>
                <a:lnTo>
                  <a:pt x="5147691" y="715645"/>
                </a:lnTo>
                <a:lnTo>
                  <a:pt x="0" y="715645"/>
                </a:lnTo>
                <a:lnTo>
                  <a:pt x="0" y="0"/>
                </a:lnTo>
                <a:lnTo>
                  <a:pt x="5147691" y="0"/>
                </a:lnTo>
                <a:lnTo>
                  <a:pt x="5194077" y="9364"/>
                </a:lnTo>
                <a:lnTo>
                  <a:pt x="5231987" y="34909"/>
                </a:lnTo>
                <a:lnTo>
                  <a:pt x="5257561" y="72812"/>
                </a:lnTo>
                <a:lnTo>
                  <a:pt x="5266944" y="119253"/>
                </a:lnTo>
                <a:close/>
              </a:path>
            </a:pathLst>
          </a:custGeom>
          <a:solidFill>
            <a:srgbClr val="DEDEDE"/>
          </a:solidFill>
          <a:ln w="25400">
            <a:solidFill>
              <a:srgbClr val="709302"/>
            </a:solidFill>
          </a:ln>
        </p:spPr>
        <p:txBody>
          <a:bodyPr wrap="square" lIns="0" tIns="0" rIns="0" bIns="0" rtlCol="0"/>
          <a:lstStyle/>
          <a:p>
            <a:pPr lvl="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752" y="1774602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S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pecific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1752" y="2596362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M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easurable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114" y="3385726"/>
            <a:ext cx="221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A</a:t>
            </a:r>
            <a:r>
              <a:rPr lang="en-US" sz="3200" spc="-1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ctionable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752" y="4197059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R</a:t>
            </a:r>
            <a:r>
              <a:rPr lang="en-US" sz="3200" spc="-15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elevant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021" y="4833581"/>
            <a:ext cx="2377440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15240">
              <a:lnSpc>
                <a:spcPct val="141500"/>
              </a:lnSpc>
            </a:pPr>
            <a:r>
              <a:rPr lang="en-US" sz="4000" b="1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T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ime</a:t>
            </a:r>
            <a:r>
              <a:rPr lang="en-US" sz="3200" spc="-105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Myriad Pro" panose="020B0503030403020204" pitchFamily="34" charset="0"/>
                <a:cs typeface="Calibri"/>
              </a:rPr>
              <a:t>Bound</a:t>
            </a:r>
            <a:endParaRPr lang="en-US" sz="3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2971800" y="1880599"/>
            <a:ext cx="4567216" cy="382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know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have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achieved your</a:t>
            </a:r>
            <a:r>
              <a:rPr lang="en-US" sz="1200" spc="-2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  <a:p>
            <a:pPr marL="127000" indent="-114300">
              <a:spcBef>
                <a:spcPts val="95"/>
              </a:spcBef>
              <a:buFontTx/>
              <a:buChar char="•"/>
              <a:tabLst>
                <a:tab pos="127000" algn="l"/>
              </a:tabLst>
            </a:pP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Ask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what, when, who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&amp;</a:t>
            </a:r>
            <a:r>
              <a:rPr lang="en-US" sz="1200" spc="-7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where?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61688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will you measure success along the way and at the end of the goal? Usually stated in terms of quantity, quality, timeliness or cost (e.g. increase by 25%, reduce by $100, etc.).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44844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lvl="0" indent="-114300"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Are you capable of attaining/accomplishing this goal? Are there factors beyond their control that need to be considered?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4269617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How is the goal relevant to the company, the team and the individual?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2076" y="5074911"/>
            <a:ext cx="50292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0" marR="5080" lvl="0" indent="-114300">
              <a:lnSpc>
                <a:spcPts val="1320"/>
              </a:lnSpc>
              <a:buFontTx/>
              <a:buChar char="•"/>
              <a:tabLst>
                <a:tab pos="127000" algn="l"/>
              </a:tabLst>
            </a:pP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Define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the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timeframe.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When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will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start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and by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when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do </a:t>
            </a:r>
            <a:r>
              <a:rPr lang="en-US" sz="1200" spc="-1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you want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to achieve  </a:t>
            </a:r>
            <a:r>
              <a:rPr lang="en-US" sz="1200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this</a:t>
            </a:r>
            <a:r>
              <a:rPr lang="en-US" sz="1200" spc="-10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lang="en-US" sz="1200" spc="-5" dirty="0">
                <a:solidFill>
                  <a:srgbClr val="1C1C1C"/>
                </a:solidFill>
                <a:latin typeface="Myriad Pro" panose="020B0503030403020204" pitchFamily="34" charset="0"/>
                <a:cs typeface="Calibri"/>
              </a:rPr>
              <a:t>goal?</a:t>
            </a:r>
            <a:endParaRPr lang="en-US" sz="1200" dirty="0">
              <a:solidFill>
                <a:prstClr val="black"/>
              </a:solidFill>
              <a:latin typeface="Myriad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379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 Worksheet Exercise</a:t>
            </a:r>
            <a:endParaRPr lang="en-US" sz="28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46E364C-9BCF-4E46-BA30-1971D7264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389160"/>
              </p:ext>
            </p:extLst>
          </p:nvPr>
        </p:nvGraphicFramePr>
        <p:xfrm>
          <a:off x="555964" y="1752600"/>
          <a:ext cx="8001000" cy="3661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9761">
                  <a:extLst>
                    <a:ext uri="{9D8B030D-6E8A-4147-A177-3AD203B41FA5}">
                      <a16:colId xmlns:a16="http://schemas.microsoft.com/office/drawing/2014/main" val="2152966175"/>
                    </a:ext>
                  </a:extLst>
                </a:gridCol>
                <a:gridCol w="4191239">
                  <a:extLst>
                    <a:ext uri="{9D8B030D-6E8A-4147-A177-3AD203B41FA5}">
                      <a16:colId xmlns:a16="http://schemas.microsoft.com/office/drawing/2014/main" val="284174479"/>
                    </a:ext>
                  </a:extLst>
                </a:gridCol>
              </a:tblGrid>
              <a:tr h="42791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i="1" dirty="0">
                          <a:latin typeface="Myriad Pro" panose="020B0503030403020204" pitchFamily="34" charset="0"/>
                        </a:rPr>
                        <a:t>Initial Goal: </a:t>
                      </a:r>
                      <a:r>
                        <a:rPr lang="en-US" sz="1100" b="0" i="1" dirty="0">
                          <a:latin typeface="Myriad Pro" panose="020B0503030403020204" pitchFamily="34" charset="0"/>
                        </a:rPr>
                        <a:t>Write the goal you have in mind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67" marR="102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29374"/>
                  </a:ext>
                </a:extLst>
              </a:tr>
              <a:tr h="66581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Specific 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-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What 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do you want to accomplish?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Why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is this a goal?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Where </a:t>
                      </a:r>
                      <a:r>
                        <a:rPr lang="en-US" sz="1100" u="none" dirty="0">
                          <a:latin typeface="Myriad Pro" panose="020B0503030403020204" pitchFamily="34" charset="0"/>
                        </a:rPr>
                        <a:t>will it happen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Who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needs to be included?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When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will this happen?</a:t>
                      </a:r>
                    </a:p>
                    <a:p>
                      <a:pPr algn="l"/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aseline="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04335"/>
                  </a:ext>
                </a:extLst>
              </a:tr>
              <a:tr h="48973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Measurable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–How will you measure progress and know if you’ve successfully met your goal?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66842"/>
                  </a:ext>
                </a:extLst>
              </a:tr>
              <a:tr h="481575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Actionable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Do you have the skills required to achieve the goal? If not, can you obtain them? Is the goal attainable but challenging.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2999"/>
                  </a:ext>
                </a:extLst>
              </a:tr>
              <a:tr h="54345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Relevant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Why am I setting this goal now? Does it align</a:t>
                      </a:r>
                      <a:r>
                        <a:rPr lang="en-US" sz="1100" baseline="0" dirty="0">
                          <a:latin typeface="Myriad Pro" panose="020B0503030403020204" pitchFamily="34" charset="0"/>
                        </a:rPr>
                        <a:t> with the Strategic goals?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3519"/>
                  </a:ext>
                </a:extLst>
              </a:tr>
              <a:tr h="485622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Time-bound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When do you plan to accomplish this goal by? How long will it take? Is the timeframe realistic?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88277"/>
                  </a:ext>
                </a:extLst>
              </a:tr>
              <a:tr h="212786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SMART Goal: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1100" i="1" dirty="0">
                          <a:latin typeface="Myriad Pro" panose="020B0503030403020204" pitchFamily="34" charset="0"/>
                        </a:rPr>
                        <a:t>Review what you have written, and craft a new goal statement based on what the answers to the questions above revealed.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67" marR="102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30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25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 Worksheet Exercise</a:t>
            </a:r>
            <a:endParaRPr lang="en-US" sz="2800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46E364C-9BCF-4E46-BA30-1971D7264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620843"/>
              </p:ext>
            </p:extLst>
          </p:nvPr>
        </p:nvGraphicFramePr>
        <p:xfrm>
          <a:off x="304800" y="1752601"/>
          <a:ext cx="8534400" cy="3374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15296617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4174479"/>
                    </a:ext>
                  </a:extLst>
                </a:gridCol>
              </a:tblGrid>
              <a:tr h="429568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1" i="1" dirty="0">
                          <a:latin typeface="Myriad Pro" panose="020B0503030403020204" pitchFamily="34" charset="0"/>
                        </a:rPr>
                        <a:t>Initial Goal: </a:t>
                      </a:r>
                      <a:r>
                        <a:rPr lang="en-US" sz="1100" b="0" i="1" dirty="0">
                          <a:latin typeface="Myriad Pro" panose="020B0503030403020204" pitchFamily="34" charset="0"/>
                        </a:rPr>
                        <a:t>Write the goal you have in mind</a:t>
                      </a:r>
                    </a:p>
                    <a:p>
                      <a:pPr algn="l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Implement a online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 system for residents to report concerns or problems.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767" marR="102767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29374"/>
                  </a:ext>
                </a:extLst>
              </a:tr>
              <a:tr h="89897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Specific 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-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What 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do you want to accomplish?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Why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is this a goal?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Where </a:t>
                      </a:r>
                      <a:r>
                        <a:rPr lang="en-US" sz="1100" u="none" dirty="0">
                          <a:latin typeface="Myriad Pro" panose="020B0503030403020204" pitchFamily="34" charset="0"/>
                        </a:rPr>
                        <a:t>will it happen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Who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needs to be included? </a:t>
                      </a:r>
                      <a:r>
                        <a:rPr lang="en-US" sz="1100" u="sng" dirty="0">
                          <a:latin typeface="Myriad Pro" panose="020B0503030403020204" pitchFamily="34" charset="0"/>
                        </a:rPr>
                        <a:t>When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will this happen?</a:t>
                      </a:r>
                    </a:p>
                    <a:p>
                      <a:pPr algn="l"/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baseline="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804335"/>
                  </a:ext>
                </a:extLst>
              </a:tr>
              <a:tr h="467939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Measurable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–How will you measure progress and know if you’ve successfully met your goal?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66842"/>
                  </a:ext>
                </a:extLst>
              </a:tr>
              <a:tr h="589746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Actionable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Do you have the skills required to achieve the goal? If not, can you obtain them? Is the goal attainable but challenging.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312999"/>
                  </a:ext>
                </a:extLst>
              </a:tr>
              <a:tr h="564471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Relevant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Why am I setting this goal now? Does it align</a:t>
                      </a:r>
                      <a:r>
                        <a:rPr lang="en-US" sz="1100" baseline="0" dirty="0">
                          <a:latin typeface="Myriad Pro" panose="020B0503030403020204" pitchFamily="34" charset="0"/>
                        </a:rPr>
                        <a:t> with the </a:t>
                      </a:r>
                      <a:r>
                        <a:rPr lang="en-US" sz="1100" u="sng" baseline="0" dirty="0">
                          <a:latin typeface="Myriad Pro" panose="020B0503030403020204" pitchFamily="34" charset="0"/>
                        </a:rPr>
                        <a:t>Strategic goals</a:t>
                      </a:r>
                      <a:r>
                        <a:rPr lang="en-US" sz="1100" baseline="0" dirty="0">
                          <a:latin typeface="Myriad Pro" panose="020B0503030403020204" pitchFamily="34" charset="0"/>
                        </a:rPr>
                        <a:t>?</a:t>
                      </a:r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3519"/>
                  </a:ext>
                </a:extLst>
              </a:tr>
              <a:tr h="39722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Myriad Pro" panose="020B0503030403020204" pitchFamily="34" charset="0"/>
                        </a:rPr>
                        <a:t>Time-bound</a:t>
                      </a:r>
                      <a:r>
                        <a:rPr lang="en-US" sz="1100" dirty="0">
                          <a:latin typeface="Myriad Pro" panose="020B0503030403020204" pitchFamily="34" charset="0"/>
                        </a:rPr>
                        <a:t> – When do you plan to accomplish this goal by? How long will it take? Is the timeframe realistic?</a:t>
                      </a: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Myriad Pro" panose="020B0503030403020204" pitchFamily="34" charset="0"/>
                      </a:endParaRPr>
                    </a:p>
                  </a:txBody>
                  <a:tcPr marL="77075" marR="77075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8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286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SMART Goals Worksheet Exercise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7AF88-A6D7-427A-9579-938DC4BA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6" y="2209800"/>
            <a:ext cx="8101395" cy="307676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804F1F-7F21-4970-8DDC-06E069076D4E}"/>
              </a:ext>
            </a:extLst>
          </p:cNvPr>
          <p:cNvSpPr/>
          <p:nvPr/>
        </p:nvSpPr>
        <p:spPr>
          <a:xfrm>
            <a:off x="7467600" y="3429000"/>
            <a:ext cx="9144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C3350-0829-42DC-97B4-6EBFF43F4C84}"/>
              </a:ext>
            </a:extLst>
          </p:cNvPr>
          <p:cNvSpPr/>
          <p:nvPr/>
        </p:nvSpPr>
        <p:spPr>
          <a:xfrm>
            <a:off x="268921" y="3648045"/>
            <a:ext cx="5979480" cy="400110"/>
          </a:xfrm>
          <a:prstGeom prst="rect">
            <a:avLst/>
          </a:prstGeom>
          <a:solidFill>
            <a:srgbClr val="FCBF49"/>
          </a:solidFill>
          <a:ln>
            <a:solidFill>
              <a:srgbClr val="0931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2654"/>
              </a:buClr>
            </a:pPr>
            <a:r>
              <a:rPr lang="en-US" altLang="en-US" sz="2000" b="1" dirty="0">
                <a:solidFill>
                  <a:srgbClr val="093162"/>
                </a:solidFill>
                <a:latin typeface="Myriad Pro" panose="020B0503030403020204" pitchFamily="34" charset="0"/>
              </a:rPr>
              <a:t>Weight to be no greater than 65 and no less than 35</a:t>
            </a:r>
            <a:endParaRPr lang="en-US" altLang="en-US" sz="2000" b="1" u="sng" dirty="0">
              <a:solidFill>
                <a:srgbClr val="093162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E39B7C-B83F-4CF9-93C9-9386A0C14892}"/>
              </a:ext>
            </a:extLst>
          </p:cNvPr>
          <p:cNvSpPr/>
          <p:nvPr/>
        </p:nvSpPr>
        <p:spPr>
          <a:xfrm>
            <a:off x="6478137" y="371674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1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9416" y="2590800"/>
            <a:ext cx="8663731" cy="762000"/>
          </a:xfrm>
          <a:prstGeom prst="rightArrow">
            <a:avLst/>
          </a:prstGeom>
          <a:gradFill flip="none" rotWithShape="1">
            <a:gsLst>
              <a:gs pos="0">
                <a:srgbClr val="75B2DD">
                  <a:shade val="30000"/>
                  <a:satMod val="115000"/>
                </a:srgbClr>
              </a:gs>
              <a:gs pos="50000">
                <a:srgbClr val="75B2DD">
                  <a:shade val="67500"/>
                  <a:satMod val="115000"/>
                </a:srgbClr>
              </a:gs>
              <a:gs pos="100000">
                <a:srgbClr val="75B2DD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/>
          <a:lstStyle/>
          <a:p>
            <a:pPr algn="l"/>
            <a:r>
              <a:rPr lang="en-US" sz="2800" b="1" dirty="0"/>
              <a:t>Annual Performance Management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3064" y="1828801"/>
            <a:ext cx="2274936" cy="4542323"/>
            <a:chOff x="4709276" y="1828801"/>
            <a:chExt cx="2274936" cy="4542323"/>
          </a:xfrm>
        </p:grpSpPr>
        <p:sp>
          <p:nvSpPr>
            <p:cNvPr id="10" name="Oval 9"/>
            <p:cNvSpPr/>
            <p:nvPr/>
          </p:nvSpPr>
          <p:spPr>
            <a:xfrm>
              <a:off x="4709278" y="2305275"/>
              <a:ext cx="1476508" cy="130422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b="1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Execution &amp; Continuous Feedback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9277" y="3693468"/>
              <a:ext cx="2274935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Track &amp; Monitor Progress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Continuous Coaching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Providing &amp; Receiving Feedback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1" dirty="0">
                  <a:latin typeface="Myriad Pro" panose="020B0503030403020204" pitchFamily="34" charset="0"/>
                </a:rPr>
                <a:t>Conducting Frequent 1:1 Meetings, Modify Objectives as Needed </a:t>
              </a:r>
              <a:r>
                <a:rPr lang="en-US" altLang="en-US" sz="1200" b="1" i="1" dirty="0">
                  <a:latin typeface="Myriad Pro" panose="020B0503030403020204" pitchFamily="34" charset="0"/>
                </a:rPr>
                <a:t>(periodically, these may be informal)</a:t>
              </a:r>
              <a:endParaRPr lang="en-US" altLang="en-US" sz="1400" b="1" i="1" dirty="0">
                <a:latin typeface="Myriad Pro" panose="020B0503030403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sz="1400" b="1" dirty="0">
                <a:latin typeface="Myriad Pro" panose="020B0503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9276" y="1828801"/>
              <a:ext cx="1665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93162"/>
                  </a:solidFill>
                  <a:latin typeface="Myriad Pro" panose="020B0503030403020204" pitchFamily="34" charset="0"/>
                </a:rPr>
                <a:t>All Year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1828801"/>
            <a:ext cx="1947881" cy="3357383"/>
            <a:chOff x="685799" y="1828801"/>
            <a:chExt cx="1947881" cy="3357383"/>
          </a:xfrm>
        </p:grpSpPr>
        <p:sp>
          <p:nvSpPr>
            <p:cNvPr id="9" name="Oval 8"/>
            <p:cNvSpPr/>
            <p:nvPr/>
          </p:nvSpPr>
          <p:spPr>
            <a:xfrm>
              <a:off x="685799" y="2305275"/>
              <a:ext cx="1474629" cy="13033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Strategic Goal </a:t>
              </a: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Setting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799" y="3693468"/>
              <a:ext cx="1947881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Goals Cascaded  Down from Council thru the CAO/Director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Departmental/ Divisional Objective Setting for Year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99" y="1828801"/>
              <a:ext cx="147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April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15340" y="1828801"/>
            <a:ext cx="1971460" cy="3895992"/>
            <a:chOff x="6715340" y="1828801"/>
            <a:chExt cx="1971460" cy="3895992"/>
          </a:xfrm>
        </p:grpSpPr>
        <p:sp>
          <p:nvSpPr>
            <p:cNvPr id="8" name="Oval 7"/>
            <p:cNvSpPr/>
            <p:nvPr/>
          </p:nvSpPr>
          <p:spPr>
            <a:xfrm>
              <a:off x="6715340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Evaluation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340" y="3693468"/>
              <a:ext cx="197146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Self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Manager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Performance Evaluation Discussion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CAO Calibration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Finalized Annual Performance Evaluation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5340" y="1828801"/>
              <a:ext cx="147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March/April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7231" y="1828801"/>
            <a:ext cx="1982283" cy="3141940"/>
            <a:chOff x="2665917" y="1828801"/>
            <a:chExt cx="1982283" cy="3141940"/>
          </a:xfrm>
        </p:grpSpPr>
        <p:sp>
          <p:nvSpPr>
            <p:cNvPr id="19" name="Oval 18"/>
            <p:cNvSpPr/>
            <p:nvPr/>
          </p:nvSpPr>
          <p:spPr>
            <a:xfrm>
              <a:off x="2665917" y="2305275"/>
              <a:ext cx="1476509" cy="13042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Plan &amp; Document Objectives</a:t>
              </a:r>
            </a:p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5917" y="3693468"/>
              <a:ext cx="198228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Individual Objective Setting (Strategic &amp; Development)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Documenting on  Electronic Forms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5917" y="1828801"/>
              <a:ext cx="1476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April/May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3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DD0D8-3063-C63B-0643-8746B863B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E9CE8-001E-F721-4E1C-7A96BA74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Why Have a Performance Management Process?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19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Execution &amp; Feedback – Individually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6128" y="1828800"/>
            <a:ext cx="810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Individually:</a:t>
            </a:r>
          </a:p>
          <a:p>
            <a:pPr lvl="0">
              <a:defRPr/>
            </a:pPr>
            <a:endParaRPr lang="en-US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Track </a:t>
            </a:r>
            <a:r>
              <a:rPr lang="en-US" altLang="en-US" dirty="0">
                <a:solidFill>
                  <a:prstClr val="black"/>
                </a:solidFill>
                <a:latin typeface="Myriad Pro" pitchFamily="34" charset="0"/>
              </a:rPr>
              <a:t>progress on your goals throughout the year and provide regular feedback.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Myriad Pro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Identify any barriers that may prevent the team member from accomplishing performance objectives and what needs to be done to overcome them.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9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Execution &amp; Feedback – Managers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6128" y="1828800"/>
            <a:ext cx="8108272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Managers</a:t>
            </a:r>
          </a:p>
          <a:p>
            <a:pPr lvl="0">
              <a:defRPr/>
            </a:pPr>
            <a:endParaRPr lang="en-US" sz="105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Hold regular 1:1 meetings to discuss performance on goals, provide coaching and feedback.   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	</a:t>
            </a:r>
            <a:r>
              <a:rPr lang="en-US" sz="1600" dirty="0">
                <a:solidFill>
                  <a:prstClr val="black"/>
                </a:solidFill>
                <a:latin typeface="Myriad Pro" panose="020B0503030403020204" pitchFamily="34" charset="0"/>
              </a:rPr>
              <a:t>Video:   </a:t>
            </a:r>
            <a:r>
              <a:rPr lang="en-US" sz="1600" dirty="0">
                <a:solidFill>
                  <a:prstClr val="black"/>
                </a:solidFill>
                <a:latin typeface="Myriad Pro" panose="020B0503030403020204" pitchFamily="34" charset="0"/>
                <a:hlinkClick r:id="rId3"/>
              </a:rPr>
              <a:t>How to Give Actionable Feedback</a:t>
            </a:r>
            <a:endParaRPr lang="en-US" sz="14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7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Offer effective feedback: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 panose="020B0503030403020204" pitchFamily="34" charset="0"/>
              </a:rPr>
              <a:t>Reinforcing - positive feedback, focused on strengths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 panose="020B0503030403020204" pitchFamily="34" charset="0"/>
              </a:rPr>
              <a:t>Constructive - opportunities, areas for development, redirecting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Myriad Pro" panose="020B0503030403020204" pitchFamily="34" charset="0"/>
              </a:rPr>
              <a:t>Offered in a private setting away from others.</a:t>
            </a:r>
          </a:p>
          <a:p>
            <a:pPr lvl="1">
              <a:defRPr/>
            </a:pPr>
            <a:endParaRPr lang="en-US" sz="7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 Feedback should be objective (FACTS) not subjective (OPINIONS).</a:t>
            </a:r>
            <a:endParaRPr lang="en-US" dirty="0">
              <a:latin typeface="Myriad Pro" panose="020B0503030403020204" pitchFamily="34" charset="0"/>
            </a:endParaRPr>
          </a:p>
          <a:p>
            <a:pPr lvl="1">
              <a:defRPr/>
            </a:pPr>
            <a:endParaRPr lang="en-US" sz="700" dirty="0"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Myriad Pro" panose="020B0503030403020204" pitchFamily="34" charset="0"/>
              </a:rPr>
              <a:t>4 steps to structuring your feedback: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Myriad Pro" panose="020B0503030403020204" pitchFamily="34" charset="0"/>
              </a:rPr>
              <a:t>Step 1: Describe the situation (place, time for event)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Myriad Pro" panose="020B0503030403020204" pitchFamily="34" charset="0"/>
              </a:rPr>
              <a:t>Step 2: Describe the behavior you </a:t>
            </a:r>
            <a:r>
              <a:rPr lang="en-US" sz="1400" b="1" u="sng" dirty="0">
                <a:latin typeface="Myriad Pro" panose="020B0503030403020204" pitchFamily="34" charset="0"/>
              </a:rPr>
              <a:t>repeatedly</a:t>
            </a:r>
            <a:r>
              <a:rPr lang="en-US" sz="1400" dirty="0">
                <a:latin typeface="Myriad Pro" panose="020B0503030403020204" pitchFamily="34" charset="0"/>
              </a:rPr>
              <a:t> see.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Myriad Pro" panose="020B0503030403020204" pitchFamily="34" charset="0"/>
              </a:rPr>
              <a:t>Step 3: Describe the impact of the behavior.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Myriad Pro" panose="020B0503030403020204" pitchFamily="34" charset="0"/>
              </a:rPr>
              <a:t>Step 4: Suggest an action. What should they stop, start or continue doing.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95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2026/2027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1"/>
            <a:ext cx="6781800" cy="1447800"/>
          </a:xfrm>
        </p:spPr>
        <p:txBody>
          <a:bodyPr/>
          <a:lstStyle/>
          <a:p>
            <a:r>
              <a:rPr lang="en-US" b="1" dirty="0"/>
              <a:t>Performance Management Process Forms</a:t>
            </a:r>
          </a:p>
        </p:txBody>
      </p:sp>
    </p:spTree>
    <p:extLst>
      <p:ext uri="{BB962C8B-B14F-4D97-AF65-F5344CB8AC3E}">
        <p14:creationId xmlns:p14="http://schemas.microsoft.com/office/powerpoint/2010/main" val="2382019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2B056-F97F-2EF1-BB46-0384966D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39D05-9C0D-B1AE-B73E-36E11216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Guess the Year?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53947-57BE-96B7-C5EA-BF9A5B27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50" y="1934937"/>
            <a:ext cx="2236700" cy="2229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24F319-5852-33A8-0B04-24C0FEFF2A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35" r="7553"/>
          <a:stretch>
            <a:fillRect/>
          </a:stretch>
        </p:blipFill>
        <p:spPr>
          <a:xfrm>
            <a:off x="3014957" y="4391473"/>
            <a:ext cx="2908531" cy="2229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7D8AA6-3B2A-D6B1-CE7D-F9C9C9FDD3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13" r="13428"/>
          <a:stretch>
            <a:fillRect/>
          </a:stretch>
        </p:blipFill>
        <p:spPr>
          <a:xfrm rot="1375679">
            <a:off x="6183352" y="1945764"/>
            <a:ext cx="2677698" cy="18771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3F58BF-C18C-163C-134C-4C73FC4AD8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784"/>
          <a:stretch>
            <a:fillRect/>
          </a:stretch>
        </p:blipFill>
        <p:spPr>
          <a:xfrm>
            <a:off x="6040765" y="4391473"/>
            <a:ext cx="2966912" cy="2244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F4F8C-07A8-BFD3-BB3D-65FD72F54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172540"/>
            <a:ext cx="2682688" cy="3983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9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E85F7-64AD-1CBB-E7A2-D57A3973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AEEE6C-3464-B8D7-6048-73F6E4AB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Guess the Year?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0D566-9B52-839B-7ABE-14BC2A76F453}"/>
              </a:ext>
            </a:extLst>
          </p:cNvPr>
          <p:cNvSpPr/>
          <p:nvPr/>
        </p:nvSpPr>
        <p:spPr>
          <a:xfrm>
            <a:off x="3326973" y="3276600"/>
            <a:ext cx="2916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965957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3C6F-56E2-6797-6EB0-2A6626576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54ED4C-0BC6-E13B-BDE7-B96B01AC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Back to the Beginning..........For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FE28C-C817-5E36-9511-2A1DBBC9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37103"/>
            <a:ext cx="3429000" cy="50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72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7225" y="5071646"/>
            <a:ext cx="302377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yriad Pro" panose="020B0503030403020204" pitchFamily="34" charset="0"/>
              </a:rPr>
              <a:t>To be completed at year end</a:t>
            </a:r>
          </a:p>
        </p:txBody>
      </p:sp>
      <p:sp>
        <p:nvSpPr>
          <p:cNvPr id="7" name="Right Arrow 6"/>
          <p:cNvSpPr/>
          <p:nvPr/>
        </p:nvSpPr>
        <p:spPr>
          <a:xfrm rot="14973189">
            <a:off x="5552832" y="4653757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08199" y="496801"/>
            <a:ext cx="8735801" cy="9509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37973"/>
            <a:ext cx="7592485" cy="5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6172200" y="3442046"/>
            <a:ext cx="1905001" cy="9227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600" y="3400198"/>
            <a:ext cx="4218514" cy="9516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7394" y="2270883"/>
            <a:ext cx="3285676" cy="912530"/>
            <a:chOff x="1367062" y="2328446"/>
            <a:chExt cx="3285676" cy="912530"/>
          </a:xfrm>
        </p:grpSpPr>
        <p:sp>
          <p:nvSpPr>
            <p:cNvPr id="9" name="TextBox 8"/>
            <p:cNvSpPr txBox="1"/>
            <p:nvPr/>
          </p:nvSpPr>
          <p:spPr>
            <a:xfrm>
              <a:off x="1367062" y="2328446"/>
              <a:ext cx="32856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Myriad Pro" panose="020B0503030403020204" pitchFamily="34" charset="0"/>
                </a:rPr>
                <a:t>To be completed now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2762887" y="2859976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70981" y="2270883"/>
            <a:ext cx="3285676" cy="912530"/>
            <a:chOff x="4876800" y="2388594"/>
            <a:chExt cx="3285676" cy="912530"/>
          </a:xfrm>
        </p:grpSpPr>
        <p:sp>
          <p:nvSpPr>
            <p:cNvPr id="13" name="TextBox 12"/>
            <p:cNvSpPr txBox="1"/>
            <p:nvPr/>
          </p:nvSpPr>
          <p:spPr>
            <a:xfrm>
              <a:off x="4876800" y="2388594"/>
              <a:ext cx="32856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Myriad Pro" panose="020B0503030403020204" pitchFamily="34" charset="0"/>
                </a:rPr>
                <a:t>To be completed </a:t>
              </a:r>
              <a:r>
                <a:rPr lang="en-US" sz="1600" b="1" dirty="0">
                  <a:latin typeface="Myriad Pro" panose="020B0503030403020204" pitchFamily="34" charset="0"/>
                </a:rPr>
                <a:t>ONLY</a:t>
              </a:r>
              <a:r>
                <a:rPr lang="en-US" sz="1600" dirty="0">
                  <a:latin typeface="Myriad Pro" panose="020B0503030403020204" pitchFamily="34" charset="0"/>
                </a:rPr>
                <a:t> if required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6252938" y="2920124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ight Arrow 15"/>
          <p:cNvSpPr/>
          <p:nvPr/>
        </p:nvSpPr>
        <p:spPr>
          <a:xfrm rot="6626811" flipH="1">
            <a:off x="6791568" y="4653757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2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309989" y="2355866"/>
            <a:ext cx="2597607" cy="785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Myriad Pro" panose="020B0503030403020204" pitchFamily="34" charset="0"/>
              </a:rPr>
              <a:t>2</a:t>
            </a:r>
            <a:r>
              <a:rPr lang="en-US" sz="2000" kern="1200" dirty="0">
                <a:latin typeface="Myriad Pro" panose="020B0503030403020204" pitchFamily="34" charset="0"/>
              </a:rPr>
              <a:t>. Development Goals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8199" y="496801"/>
            <a:ext cx="8735801" cy="95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A9C14-9357-43DD-0EA7-9B9D8CDD8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76400"/>
            <a:ext cx="3426249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01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08199" y="496801"/>
            <a:ext cx="8735801" cy="95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B3B9E-2333-FFC3-3998-3013EB89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981"/>
          <a:stretch>
            <a:fillRect/>
          </a:stretch>
        </p:blipFill>
        <p:spPr>
          <a:xfrm>
            <a:off x="2362200" y="2057400"/>
            <a:ext cx="487626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89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309989" y="2355866"/>
            <a:ext cx="2597607" cy="785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Myriad Pro" panose="020B0503030403020204" pitchFamily="34" charset="0"/>
              </a:rPr>
              <a:t>2</a:t>
            </a:r>
            <a:r>
              <a:rPr lang="en-US" sz="2000" kern="1200" dirty="0">
                <a:latin typeface="Myriad Pro" panose="020B0503030403020204" pitchFamily="34" charset="0"/>
              </a:rPr>
              <a:t>. Development Goals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8199" y="496801"/>
            <a:ext cx="8735801" cy="950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8498A3-C472-4ABD-9C71-510105E4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8305800" cy="48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CD04-22C2-7C2B-7A00-7D9863FC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6BB272-B837-E032-1083-46211629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Why Have a Performance Management Process?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0561EF-F771-91B0-8F27-266EE09B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8" y="1447798"/>
            <a:ext cx="5715001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4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4953000"/>
            <a:ext cx="3886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09989" y="2355866"/>
            <a:ext cx="2597607" cy="785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Myriad Pro" panose="020B0503030403020204" pitchFamily="34" charset="0"/>
              </a:rPr>
              <a:t>2</a:t>
            </a:r>
            <a:r>
              <a:rPr lang="en-US" sz="2000" kern="1200" dirty="0">
                <a:latin typeface="Myriad Pro" panose="020B0503030403020204" pitchFamily="34" charset="0"/>
              </a:rPr>
              <a:t>. Development Goals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08199" y="496801"/>
            <a:ext cx="8735801" cy="9509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99" y="1990577"/>
            <a:ext cx="8278601" cy="4370622"/>
          </a:xfrm>
          <a:prstGeom prst="rect">
            <a:avLst/>
          </a:prstGeom>
          <a:ln>
            <a:solidFill>
              <a:srgbClr val="75B2D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019800" y="4800600"/>
            <a:ext cx="914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6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5400" y="4953000"/>
            <a:ext cx="3886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408199" y="496801"/>
            <a:ext cx="8735801" cy="9509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866900"/>
            <a:ext cx="8296160" cy="4572000"/>
          </a:xfrm>
          <a:prstGeom prst="rect">
            <a:avLst/>
          </a:prstGeom>
          <a:ln>
            <a:solidFill>
              <a:srgbClr val="75B2D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192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870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Timeline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96142"/>
              </p:ext>
            </p:extLst>
          </p:nvPr>
        </p:nvGraphicFramePr>
        <p:xfrm>
          <a:off x="439844" y="1905000"/>
          <a:ext cx="823324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April 28-May 28,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Staff and their</a:t>
                      </a:r>
                      <a:r>
                        <a:rPr lang="en-US" sz="1600" baseline="0" dirty="0"/>
                        <a:t> managers meet to discuss and set goals for new cycle year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May 29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All new PMP forms with listed goals for 2026-27 cycle to HR for</a:t>
                      </a:r>
                      <a:r>
                        <a:rPr lang="en-US" sz="1600" baseline="0" dirty="0"/>
                        <a:t> filing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May</a:t>
                      </a:r>
                      <a:r>
                        <a:rPr lang="en-US" sz="1600" baseline="0" dirty="0"/>
                        <a:t> 30</a:t>
                      </a:r>
                      <a:r>
                        <a:rPr lang="en-US" sz="1600" baseline="30000" dirty="0"/>
                        <a:t>th,</a:t>
                      </a:r>
                      <a:r>
                        <a:rPr lang="en-US" sz="1600" baseline="0" dirty="0"/>
                        <a:t> -  March 31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baseline="0" dirty="0"/>
                        <a:t>, 2027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Have</a:t>
                      </a:r>
                      <a:r>
                        <a:rPr lang="en-US" sz="1600" baseline="0" dirty="0"/>
                        <a:t> regular conversations with your managers regarding the progress of goals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If there are setbacks, discuss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Record as each goals or part thereof is accomplished so not to have to remember it all in March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October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Review PMP, adjust if necessary and sent updated PMP forms to HR.  Reminder will be sent by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62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34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68300" y="1816100"/>
            <a:ext cx="7937500" cy="4737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Myriad Pro" panose="020B0503030403020204" pitchFamily="34" charset="0"/>
              </a:rPr>
              <a:t>1. Planning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Town of Essex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2019-2022 Council Strategic Plan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SMART Goals Worksheet 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SMART Goal 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None/>
            </a:pPr>
            <a:r>
              <a:rPr lang="en-US" sz="1800" b="0" dirty="0">
                <a:solidFill>
                  <a:schemeClr val="tx1"/>
                </a:solidFill>
                <a:latin typeface="Myriad Pro" panose="020B0503030403020204" pitchFamily="34" charset="0"/>
              </a:rPr>
              <a:t>2. Execution &amp; Continuous Feedback</a:t>
            </a:r>
          </a:p>
          <a:p>
            <a:pPr marL="635000" lvl="1"/>
            <a:r>
              <a:rPr lang="en-US" sz="1600" dirty="0">
                <a:solidFill>
                  <a:schemeClr val="tx1"/>
                </a:solidFill>
              </a:rPr>
              <a:t>Coaching Tips</a:t>
            </a:r>
          </a:p>
          <a:p>
            <a:pPr marL="635000" lvl="1"/>
            <a:r>
              <a:rPr lang="en-US" sz="1600" dirty="0">
                <a:solidFill>
                  <a:schemeClr val="tx1"/>
                </a:solidFill>
              </a:rPr>
              <a:t>Feedback Planning Worksheet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228600" indent="-228600">
              <a:buNone/>
            </a:pPr>
            <a:r>
              <a:rPr lang="en-US" sz="1800" b="0" dirty="0">
                <a:solidFill>
                  <a:schemeClr val="tx1"/>
                </a:solidFill>
                <a:latin typeface="Myriad Pro" panose="020B0503030403020204" pitchFamily="34" charset="0"/>
              </a:rPr>
              <a:t>3. Evaluation</a:t>
            </a:r>
          </a:p>
          <a:p>
            <a:pPr marL="635000" lvl="1"/>
            <a:r>
              <a:rPr lang="en-US" sz="1600" dirty="0">
                <a:solidFill>
                  <a:schemeClr val="tx1"/>
                </a:solidFill>
              </a:rPr>
              <a:t>Goal and Competency Rating Definitions</a:t>
            </a:r>
          </a:p>
          <a:p>
            <a:pPr marL="635000" lvl="1"/>
            <a:r>
              <a:rPr lang="en-US" sz="1600" dirty="0">
                <a:solidFill>
                  <a:schemeClr val="tx1"/>
                </a:solidFill>
              </a:rPr>
              <a:t>Competency Definitions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08199" y="496801"/>
            <a:ext cx="8735801" cy="9509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698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898975" y="1828800"/>
            <a:ext cx="6873426" cy="1828800"/>
          </a:xfrm>
          <a:solidFill>
            <a:srgbClr val="75B2D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50" b="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Myriad Pro" panose="020B0503030403020204" pitchFamily="34" charset="0"/>
              </a:rPr>
              <a:t>Find this presentation, </a:t>
            </a:r>
            <a:r>
              <a:rPr lang="en-US" sz="1800" b="0">
                <a:solidFill>
                  <a:schemeClr val="tx1"/>
                </a:solidFill>
                <a:latin typeface="Myriad Pro" panose="020B0503030403020204" pitchFamily="34" charset="0"/>
              </a:rPr>
              <a:t>the 2026- 2027 </a:t>
            </a:r>
            <a:r>
              <a:rPr lang="en-US" sz="1800" b="0" dirty="0">
                <a:solidFill>
                  <a:schemeClr val="tx1"/>
                </a:solidFill>
                <a:latin typeface="Myriad Pro" panose="020B0503030403020204" pitchFamily="34" charset="0"/>
              </a:rPr>
              <a:t>PMP Form and other resources on the Wave:</a:t>
            </a:r>
          </a:p>
          <a:p>
            <a:pPr marL="0" indent="0">
              <a:buNone/>
            </a:pPr>
            <a:endParaRPr lang="en-US" sz="1100" b="0" dirty="0">
              <a:solidFill>
                <a:schemeClr val="tx1"/>
              </a:solidFill>
              <a:latin typeface="Myriad Pro" panose="020B0503030403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Management - The Essex Wave</a:t>
            </a:r>
            <a:endParaRPr lang="en-US" sz="1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08199" y="496801"/>
            <a:ext cx="8735801" cy="95099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Resources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26" r="5476"/>
          <a:stretch/>
        </p:blipFill>
        <p:spPr>
          <a:xfrm>
            <a:off x="2362200" y="4097915"/>
            <a:ext cx="4343400" cy="215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0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3400" y="2362200"/>
            <a:ext cx="2562225" cy="3537495"/>
          </a:xfrm>
        </p:spPr>
        <p:txBody>
          <a:bodyPr/>
          <a:lstStyle/>
          <a:p>
            <a:pPr marL="228600"/>
            <a:r>
              <a:rPr lang="en-US" sz="1300" dirty="0"/>
              <a:t>Design a best practice performance management process.</a:t>
            </a:r>
          </a:p>
          <a:p>
            <a:pPr marL="228600"/>
            <a:r>
              <a:rPr lang="en-US" sz="1300" dirty="0"/>
              <a:t>Set reasonable deadlines for completing each step in the process.</a:t>
            </a:r>
          </a:p>
          <a:p>
            <a:pPr marL="228600"/>
            <a:r>
              <a:rPr lang="en-US" sz="1300" dirty="0"/>
              <a:t>Provide training and ongoing support of the process.</a:t>
            </a:r>
          </a:p>
          <a:p>
            <a:pPr marL="228600"/>
            <a:r>
              <a:rPr lang="en-US" sz="1300" dirty="0"/>
              <a:t>Ensuring 100% participation. </a:t>
            </a:r>
          </a:p>
          <a:p>
            <a:pPr marL="228600">
              <a:buNone/>
            </a:pPr>
            <a:endParaRPr lang="en-US" sz="1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73506" y="2362200"/>
            <a:ext cx="2541494" cy="3537879"/>
          </a:xfrm>
        </p:spPr>
        <p:txBody>
          <a:bodyPr>
            <a:normAutofit lnSpcReduction="10000"/>
          </a:bodyPr>
          <a:lstStyle/>
          <a:p>
            <a:pPr marL="228600"/>
            <a:r>
              <a:rPr lang="en-US" sz="1300" dirty="0"/>
              <a:t>Communicate Council’s strategic goals and cascade down to direct reports.</a:t>
            </a:r>
          </a:p>
          <a:p>
            <a:pPr marL="228600"/>
            <a:r>
              <a:rPr lang="en-US" sz="1300" dirty="0"/>
              <a:t>Assist employees in developing objectives.</a:t>
            </a:r>
          </a:p>
          <a:p>
            <a:pPr marL="228600"/>
            <a:r>
              <a:rPr lang="en-US" sz="1300" dirty="0"/>
              <a:t>Schedule regular 1:1 meetings to performance and objectives.</a:t>
            </a:r>
          </a:p>
          <a:p>
            <a:pPr marL="228600"/>
            <a:r>
              <a:rPr lang="en-US" sz="1300" dirty="0"/>
              <a:t>Deliver regular positive and constructive feedback.</a:t>
            </a:r>
          </a:p>
          <a:p>
            <a:pPr marL="228600"/>
            <a:r>
              <a:rPr lang="en-US" sz="1300" dirty="0"/>
              <a:t>Support your employees' professional and career development while making them accountable for it.</a:t>
            </a:r>
          </a:p>
          <a:p>
            <a:pPr marL="228600"/>
            <a:r>
              <a:rPr lang="en-US" sz="1300" dirty="0"/>
              <a:t>Submit your completed employee reviews by the designated deadline.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23420" y="2362200"/>
            <a:ext cx="2580992" cy="3537879"/>
          </a:xfrm>
        </p:spPr>
        <p:txBody>
          <a:bodyPr>
            <a:noAutofit/>
          </a:bodyPr>
          <a:lstStyle/>
          <a:p>
            <a:pPr marL="228600"/>
            <a:r>
              <a:rPr lang="en-US" sz="1300" dirty="0"/>
              <a:t>Work towards achieving individual objectives, which help the organization reach its objectives.</a:t>
            </a:r>
          </a:p>
          <a:p>
            <a:pPr marL="228600"/>
            <a:r>
              <a:rPr lang="en-US" sz="1300" dirty="0"/>
              <a:t>Take responsibility for your own professional and career development.</a:t>
            </a:r>
          </a:p>
          <a:p>
            <a:pPr marL="228600"/>
            <a:r>
              <a:rPr lang="en-US" sz="1300" dirty="0"/>
              <a:t>Seek support as required.</a:t>
            </a:r>
          </a:p>
          <a:p>
            <a:pPr marL="228600"/>
            <a:r>
              <a:rPr lang="en-US" sz="1300" dirty="0"/>
              <a:t>Keep a record of performance successes and challenges.</a:t>
            </a:r>
          </a:p>
          <a:p>
            <a:pPr marL="228600"/>
            <a:r>
              <a:rPr lang="en-US" sz="1300" dirty="0"/>
              <a:t>Complete Annual Review self-appraisal by the specified deadline.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23199" y="1885972"/>
            <a:ext cx="2216944" cy="318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4989" y="1885972"/>
            <a:ext cx="2216944" cy="318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People Manager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06780" y="1885972"/>
            <a:ext cx="2216944" cy="318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Team Members (all)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11711" y="5867400"/>
            <a:ext cx="8153400" cy="33927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CBF49"/>
                </a:solidFill>
              </a:rPr>
              <a:t>Everyone has an important role in this process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6128" y="408372"/>
            <a:ext cx="87178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none" baseline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/>
              <a:t>Roles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3997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Town of Essex Performance Management Process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4991" y="2340277"/>
            <a:ext cx="2596809" cy="785675"/>
            <a:chOff x="0" y="265876"/>
            <a:chExt cx="2845788" cy="1138315"/>
          </a:xfrm>
        </p:grpSpPr>
        <p:sp>
          <p:nvSpPr>
            <p:cNvPr id="16" name="Rectangle 15"/>
            <p:cNvSpPr/>
            <p:nvPr/>
          </p:nvSpPr>
          <p:spPr>
            <a:xfrm>
              <a:off x="0" y="265876"/>
              <a:ext cx="2845788" cy="113831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65876"/>
              <a:ext cx="2845788" cy="1138315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Myriad Pro" panose="020B0503030403020204" pitchFamily="34" charset="0"/>
                </a:rPr>
                <a:t>1. Strategic Goals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38929" y="2340277"/>
            <a:ext cx="2664082" cy="792139"/>
            <a:chOff x="0" y="265876"/>
            <a:chExt cx="2918614" cy="1147680"/>
          </a:xfrm>
        </p:grpSpPr>
        <p:sp>
          <p:nvSpPr>
            <p:cNvPr id="27" name="Rectangle 26"/>
            <p:cNvSpPr/>
            <p:nvPr/>
          </p:nvSpPr>
          <p:spPr>
            <a:xfrm>
              <a:off x="0" y="265876"/>
              <a:ext cx="2845788" cy="113831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826" y="275241"/>
              <a:ext cx="2845788" cy="1138315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Myriad Pro" panose="020B0503030403020204" pitchFamily="34" charset="0"/>
                </a:rPr>
                <a:t>2</a:t>
              </a:r>
              <a:r>
                <a:rPr lang="en-US" sz="2000" kern="1200" dirty="0">
                  <a:latin typeface="Myriad Pro" panose="020B0503030403020204" pitchFamily="34" charset="0"/>
                </a:rPr>
                <a:t>. Development Goals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0139" y="2340277"/>
            <a:ext cx="2664082" cy="792139"/>
            <a:chOff x="0" y="265876"/>
            <a:chExt cx="2918614" cy="1147680"/>
          </a:xfrm>
        </p:grpSpPr>
        <p:sp>
          <p:nvSpPr>
            <p:cNvPr id="12" name="Rectangle 11"/>
            <p:cNvSpPr/>
            <p:nvPr/>
          </p:nvSpPr>
          <p:spPr>
            <a:xfrm>
              <a:off x="0" y="265876"/>
              <a:ext cx="2845788" cy="1138315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826" y="275241"/>
              <a:ext cx="2845788" cy="1138315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Myriad Pro" panose="020B0503030403020204" pitchFamily="34" charset="0"/>
                </a:rPr>
                <a:t>3</a:t>
              </a:r>
              <a:r>
                <a:rPr lang="en-US" sz="2000" kern="1200" dirty="0">
                  <a:latin typeface="Myriad Pro" panose="020B0503030403020204" pitchFamily="34" charset="0"/>
                </a:rPr>
                <a:t>. Competency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latin typeface="Myriad Pro" panose="020B0503030403020204" pitchFamily="34" charset="0"/>
                </a:rPr>
                <a:t>Review</a:t>
              </a:r>
              <a:endParaRPr lang="en-US" sz="2000" kern="12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5002" y="1828800"/>
            <a:ext cx="864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The Town’s Performance Management Process (PMP) will have three components: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580113"/>
            <a:ext cx="3124200" cy="646331"/>
          </a:xfrm>
          <a:prstGeom prst="rect">
            <a:avLst/>
          </a:prstGeom>
          <a:solidFill>
            <a:srgbClr val="FCBF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Established at the beginning of the PMP Cycle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0" y="4584357"/>
            <a:ext cx="2443146" cy="646331"/>
          </a:xfrm>
          <a:prstGeom prst="rect">
            <a:avLst/>
          </a:prstGeom>
          <a:solidFill>
            <a:srgbClr val="FCBF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</a:rPr>
              <a:t>Completed at the end PMP Cycle</a:t>
            </a:r>
          </a:p>
        </p:txBody>
      </p:sp>
      <p:sp>
        <p:nvSpPr>
          <p:cNvPr id="8" name="Down Arrow 7"/>
          <p:cNvSpPr/>
          <p:nvPr/>
        </p:nvSpPr>
        <p:spPr>
          <a:xfrm>
            <a:off x="2476500" y="3352800"/>
            <a:ext cx="1219200" cy="951148"/>
          </a:xfrm>
          <a:prstGeom prst="downArrow">
            <a:avLst/>
          </a:prstGeom>
          <a:solidFill>
            <a:srgbClr val="75B2DD"/>
          </a:solidFill>
          <a:ln>
            <a:solidFill>
              <a:srgbClr val="75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6925817" y="3352800"/>
            <a:ext cx="1219200" cy="951148"/>
          </a:xfrm>
          <a:prstGeom prst="downArrow">
            <a:avLst/>
          </a:prstGeom>
          <a:solidFill>
            <a:srgbClr val="75B2DD"/>
          </a:solidFill>
          <a:ln>
            <a:solidFill>
              <a:srgbClr val="75B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9416" y="2438399"/>
            <a:ext cx="8663731" cy="762000"/>
          </a:xfrm>
          <a:prstGeom prst="rightArrow">
            <a:avLst/>
          </a:prstGeom>
          <a:gradFill flip="none" rotWithShape="1">
            <a:gsLst>
              <a:gs pos="0">
                <a:srgbClr val="75B2DD">
                  <a:shade val="30000"/>
                  <a:satMod val="115000"/>
                </a:srgbClr>
              </a:gs>
              <a:gs pos="50000">
                <a:srgbClr val="75B2DD">
                  <a:shade val="67500"/>
                  <a:satMod val="115000"/>
                </a:srgbClr>
              </a:gs>
              <a:gs pos="100000">
                <a:srgbClr val="75B2DD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/>
          <a:lstStyle/>
          <a:p>
            <a:pPr algn="l"/>
            <a:r>
              <a:rPr lang="en-US" sz="2800" b="1" dirty="0"/>
              <a:t>Annual Performance Management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3065" y="1676400"/>
            <a:ext cx="2148723" cy="4480768"/>
            <a:chOff x="4709277" y="1828801"/>
            <a:chExt cx="2148723" cy="4480768"/>
          </a:xfrm>
        </p:grpSpPr>
        <p:sp>
          <p:nvSpPr>
            <p:cNvPr id="10" name="Oval 9"/>
            <p:cNvSpPr/>
            <p:nvPr/>
          </p:nvSpPr>
          <p:spPr>
            <a:xfrm>
              <a:off x="4709277" y="2305275"/>
              <a:ext cx="1476509" cy="130422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Execution &amp; Continuous Feedback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09277" y="3693468"/>
              <a:ext cx="214872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Track &amp; Monitor Progress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Continuous Coaching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Providing &amp; Receiving Feedback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Conducting Frequent 1:1 Meetings, Modify Objectives as Needed </a:t>
              </a:r>
              <a:r>
                <a:rPr lang="en-US" altLang="en-US" sz="1200" i="1" dirty="0">
                  <a:latin typeface="Myriad Pro" panose="020B0503030403020204" pitchFamily="34" charset="0"/>
                </a:rPr>
                <a:t>(periodically, these can be informal)</a:t>
              </a:r>
            </a:p>
            <a:p>
              <a:pPr>
                <a:spcBef>
                  <a:spcPct val="50000"/>
                </a:spcBef>
              </a:pPr>
              <a:endParaRPr lang="en-US" altLang="en-US" sz="1400" dirty="0">
                <a:latin typeface="Myriad Pro" panose="020B0503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09277" y="1828801"/>
              <a:ext cx="1476508" cy="30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93162"/>
                  </a:solidFill>
                  <a:latin typeface="Myriad Pro" panose="020B0503030403020204" pitchFamily="34" charset="0"/>
                </a:rPr>
                <a:t>All Year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1676400"/>
            <a:ext cx="1947881" cy="3357383"/>
            <a:chOff x="685799" y="1828801"/>
            <a:chExt cx="1947881" cy="3357383"/>
          </a:xfrm>
        </p:grpSpPr>
        <p:sp>
          <p:nvSpPr>
            <p:cNvPr id="9" name="Oval 8"/>
            <p:cNvSpPr/>
            <p:nvPr/>
          </p:nvSpPr>
          <p:spPr>
            <a:xfrm>
              <a:off x="685799" y="2305275"/>
              <a:ext cx="1474629" cy="130334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Strategic Goal </a:t>
              </a: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Setting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799" y="3693468"/>
              <a:ext cx="1947881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Goals Cascaded  Down from Council thru the CAO/Director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Departmental/ Divisional Objective Setting for Year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799" y="1828801"/>
              <a:ext cx="147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April/May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15340" y="1676400"/>
            <a:ext cx="1971460" cy="3249662"/>
            <a:chOff x="6715340" y="1828801"/>
            <a:chExt cx="1971460" cy="3249662"/>
          </a:xfrm>
        </p:grpSpPr>
        <p:sp>
          <p:nvSpPr>
            <p:cNvPr id="8" name="Oval 7"/>
            <p:cNvSpPr/>
            <p:nvPr/>
          </p:nvSpPr>
          <p:spPr>
            <a:xfrm>
              <a:off x="6715340" y="2305275"/>
              <a:ext cx="1476509" cy="130422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Evaluation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340" y="3693468"/>
              <a:ext cx="19714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Self</a:t>
              </a:r>
              <a:r>
                <a:rPr lang="en-US" altLang="en-US" sz="1400" dirty="0">
                  <a:solidFill>
                    <a:schemeClr val="bg1">
                      <a:lumMod val="65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altLang="en-US" sz="1400" dirty="0">
                  <a:latin typeface="Myriad Pro" panose="020B0503030403020204" pitchFamily="34" charset="0"/>
                </a:rPr>
                <a:t>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Manager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Performance Evaluation Discussion &amp; Finalized Evaluation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828801"/>
              <a:ext cx="147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March/April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7231" y="1676400"/>
            <a:ext cx="1982283" cy="3141940"/>
            <a:chOff x="2665917" y="1828801"/>
            <a:chExt cx="1982283" cy="3141940"/>
          </a:xfrm>
        </p:grpSpPr>
        <p:sp>
          <p:nvSpPr>
            <p:cNvPr id="19" name="Oval 18"/>
            <p:cNvSpPr/>
            <p:nvPr/>
          </p:nvSpPr>
          <p:spPr>
            <a:xfrm>
              <a:off x="2665917" y="2305275"/>
              <a:ext cx="1476509" cy="130422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Plan &amp; Document Objectives</a:t>
              </a:r>
            </a:p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65917" y="3693468"/>
              <a:ext cx="198228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Individual Objective Setting (Strategic &amp; Development)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Documenting on  Electronic Forms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5917" y="1828801"/>
              <a:ext cx="1476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45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F9B9-A32B-87C7-DE20-26373627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003289C5-0FE6-E3A0-911F-474FEE8BBABB}"/>
              </a:ext>
            </a:extLst>
          </p:cNvPr>
          <p:cNvSpPr/>
          <p:nvPr/>
        </p:nvSpPr>
        <p:spPr>
          <a:xfrm>
            <a:off x="229416" y="2438399"/>
            <a:ext cx="8663731" cy="762000"/>
          </a:xfrm>
          <a:prstGeom prst="rightArrow">
            <a:avLst/>
          </a:prstGeom>
          <a:gradFill flip="none" rotWithShape="1">
            <a:gsLst>
              <a:gs pos="0">
                <a:srgbClr val="75B2DD">
                  <a:shade val="30000"/>
                  <a:satMod val="115000"/>
                </a:srgbClr>
              </a:gs>
              <a:gs pos="50000">
                <a:srgbClr val="75B2DD">
                  <a:shade val="67500"/>
                  <a:satMod val="115000"/>
                </a:srgbClr>
              </a:gs>
              <a:gs pos="100000">
                <a:srgbClr val="75B2DD">
                  <a:shade val="100000"/>
                  <a:satMod val="115000"/>
                </a:srgbClr>
              </a:gs>
            </a:gsLst>
            <a:lin ang="10800000" scaled="1"/>
            <a:tileRect/>
          </a:gra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2911F-EEF4-9B26-2794-93B76E43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408372"/>
            <a:ext cx="8717872" cy="1039427"/>
          </a:xfrm>
        </p:spPr>
        <p:txBody>
          <a:bodyPr/>
          <a:lstStyle/>
          <a:p>
            <a:pPr algn="l"/>
            <a:r>
              <a:rPr lang="en-US" sz="2800" b="1" dirty="0"/>
              <a:t>Annual Performance Management Cycle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C1DF6A-868D-0211-9B4A-702FE3C0B1E3}"/>
              </a:ext>
            </a:extLst>
          </p:cNvPr>
          <p:cNvGrpSpPr/>
          <p:nvPr/>
        </p:nvGrpSpPr>
        <p:grpSpPr>
          <a:xfrm>
            <a:off x="4583065" y="1676400"/>
            <a:ext cx="2148723" cy="4480768"/>
            <a:chOff x="4709277" y="1828801"/>
            <a:chExt cx="2148723" cy="44807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7DAAE4-F0D2-5693-D839-0FAFCC7E2D49}"/>
                </a:ext>
              </a:extLst>
            </p:cNvPr>
            <p:cNvSpPr/>
            <p:nvPr/>
          </p:nvSpPr>
          <p:spPr>
            <a:xfrm>
              <a:off x="4709277" y="2305275"/>
              <a:ext cx="1476509" cy="13042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Execution &amp; Continuous Feedback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B0288D-9DDB-1A7D-B689-D0EEF171BC62}"/>
                </a:ext>
              </a:extLst>
            </p:cNvPr>
            <p:cNvSpPr/>
            <p:nvPr/>
          </p:nvSpPr>
          <p:spPr>
            <a:xfrm>
              <a:off x="4709277" y="3693468"/>
              <a:ext cx="214872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Track &amp; Monitor Progress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Continuous Coaching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Providing &amp; Receiving Feedback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Conducting Frequent 1:1 Meetings, Modify Objectives as Needed </a:t>
              </a:r>
              <a:r>
                <a:rPr lang="en-US" altLang="en-US" sz="1200" i="1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(periodically, these can be informal)</a:t>
              </a:r>
            </a:p>
            <a:p>
              <a:pPr>
                <a:spcBef>
                  <a:spcPct val="50000"/>
                </a:spcBef>
              </a:pPr>
              <a:endParaRPr lang="en-US" altLang="en-US" sz="1400" dirty="0">
                <a:latin typeface="Myriad Pro" panose="020B0503030403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3F8A74-C6C0-6E4F-77D2-EFC1E8CF5852}"/>
                </a:ext>
              </a:extLst>
            </p:cNvPr>
            <p:cNvSpPr txBox="1"/>
            <p:nvPr/>
          </p:nvSpPr>
          <p:spPr>
            <a:xfrm>
              <a:off x="4709277" y="1828801"/>
              <a:ext cx="1476508" cy="30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93162"/>
                  </a:solidFill>
                  <a:latin typeface="Myriad Pro" panose="020B0503030403020204" pitchFamily="34" charset="0"/>
                </a:rPr>
                <a:t>All Year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0C9A27-5C89-2473-F2D8-B2EFD7F4E11E}"/>
              </a:ext>
            </a:extLst>
          </p:cNvPr>
          <p:cNvGrpSpPr/>
          <p:nvPr/>
        </p:nvGrpSpPr>
        <p:grpSpPr>
          <a:xfrm>
            <a:off x="685799" y="1676400"/>
            <a:ext cx="1947881" cy="3357383"/>
            <a:chOff x="685799" y="1828801"/>
            <a:chExt cx="1947881" cy="33573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AC5299A-B151-5D20-5DDA-694BEBA9BC17}"/>
                </a:ext>
              </a:extLst>
            </p:cNvPr>
            <p:cNvSpPr/>
            <p:nvPr/>
          </p:nvSpPr>
          <p:spPr>
            <a:xfrm>
              <a:off x="685799" y="2305275"/>
              <a:ext cx="1474629" cy="130334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Strategic Goal </a:t>
              </a: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Setting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726703-99D8-9D0C-F868-C57C5B3ECF45}"/>
                </a:ext>
              </a:extLst>
            </p:cNvPr>
            <p:cNvSpPr/>
            <p:nvPr/>
          </p:nvSpPr>
          <p:spPr>
            <a:xfrm>
              <a:off x="685799" y="3693468"/>
              <a:ext cx="1947881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Goals Cascaded  Down from Council thru the CAO/Director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Myriad Pro" panose="020B0503030403020204" pitchFamily="34" charset="0"/>
                </a:rPr>
                <a:t>Departmental/ Divisional Objective Setting for Year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AA18C8-F32F-FBE6-02B6-3C6BB5BFBB00}"/>
                </a:ext>
              </a:extLst>
            </p:cNvPr>
            <p:cNvSpPr txBox="1"/>
            <p:nvPr/>
          </p:nvSpPr>
          <p:spPr>
            <a:xfrm>
              <a:off x="685799" y="1828801"/>
              <a:ext cx="147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April/May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78BF76A-1844-0FF7-46F1-13F8FDF0D6E3}"/>
              </a:ext>
            </a:extLst>
          </p:cNvPr>
          <p:cNvGrpSpPr/>
          <p:nvPr/>
        </p:nvGrpSpPr>
        <p:grpSpPr>
          <a:xfrm>
            <a:off x="6715340" y="1676400"/>
            <a:ext cx="1971460" cy="3249662"/>
            <a:chOff x="6715340" y="1828801"/>
            <a:chExt cx="1971460" cy="32496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871B6-F54B-A1D4-24DC-52284678D8FD}"/>
                </a:ext>
              </a:extLst>
            </p:cNvPr>
            <p:cNvSpPr/>
            <p:nvPr/>
          </p:nvSpPr>
          <p:spPr>
            <a:xfrm>
              <a:off x="6715340" y="2305275"/>
              <a:ext cx="1476509" cy="13042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Evaluation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B3C3A3-A5DB-B945-740C-1C66942CA50F}"/>
                </a:ext>
              </a:extLst>
            </p:cNvPr>
            <p:cNvSpPr/>
            <p:nvPr/>
          </p:nvSpPr>
          <p:spPr>
            <a:xfrm>
              <a:off x="6715340" y="3693468"/>
              <a:ext cx="197146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Self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Manager Evaluation</a:t>
              </a:r>
            </a:p>
            <a:p>
              <a:pPr marL="0" lvl="1"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Performance Evaluation Discussion &amp; Finalized Evaluation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D1BD2D-25D5-4FA5-7C73-6E672E3DE6C7}"/>
                </a:ext>
              </a:extLst>
            </p:cNvPr>
            <p:cNvSpPr txBox="1"/>
            <p:nvPr/>
          </p:nvSpPr>
          <p:spPr>
            <a:xfrm>
              <a:off x="6781800" y="1828801"/>
              <a:ext cx="14765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March/April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2962DF-32AC-33B8-CEA0-8B702F432847}"/>
              </a:ext>
            </a:extLst>
          </p:cNvPr>
          <p:cNvGrpSpPr/>
          <p:nvPr/>
        </p:nvGrpSpPr>
        <p:grpSpPr>
          <a:xfrm>
            <a:off x="2617231" y="1676400"/>
            <a:ext cx="1982283" cy="3141940"/>
            <a:chOff x="2665917" y="1828801"/>
            <a:chExt cx="1982283" cy="31419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ADCDC9-0F4F-BAC6-5448-468D421E50A5}"/>
                </a:ext>
              </a:extLst>
            </p:cNvPr>
            <p:cNvSpPr/>
            <p:nvPr/>
          </p:nvSpPr>
          <p:spPr>
            <a:xfrm>
              <a:off x="2665917" y="2305275"/>
              <a:ext cx="1476509" cy="130422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86493" tIns="43247" rIns="86493" bIns="43247" rtlCol="0" anchor="ctr"/>
            <a:lstStyle/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  <a:p>
              <a:pPr algn="ctr"/>
              <a:r>
                <a:rPr lang="en-US" sz="130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Plan &amp; Document Objectives</a:t>
              </a:r>
            </a:p>
            <a:p>
              <a:pPr algn="ctr"/>
              <a:endParaRPr lang="en-US" sz="1300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3E0F7B-0361-8286-65AB-B63839FAA38D}"/>
                </a:ext>
              </a:extLst>
            </p:cNvPr>
            <p:cNvSpPr/>
            <p:nvPr/>
          </p:nvSpPr>
          <p:spPr>
            <a:xfrm>
              <a:off x="2665917" y="3693468"/>
              <a:ext cx="1982283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Individual Objective Setting (Strategic &amp; Development)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dirty="0">
                  <a:solidFill>
                    <a:schemeClr val="bg1">
                      <a:lumMod val="75000"/>
                    </a:schemeClr>
                  </a:solidFill>
                  <a:latin typeface="Myriad Pro" panose="020B0503030403020204" pitchFamily="34" charset="0"/>
                </a:rPr>
                <a:t>Documenting on  Electronic Forms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CDF99E-E3B6-3AF0-454E-B48EB086530E}"/>
                </a:ext>
              </a:extLst>
            </p:cNvPr>
            <p:cNvSpPr txBox="1"/>
            <p:nvPr/>
          </p:nvSpPr>
          <p:spPr>
            <a:xfrm>
              <a:off x="2665917" y="1828801"/>
              <a:ext cx="1476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09302"/>
                  </a:solidFill>
                  <a:latin typeface="Myriad Pro" panose="020B0503030403020204" pitchFamily="34" charset="0"/>
                </a:rPr>
                <a:t>May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86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Strategic Goals Cascade Down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116087" y="1794933"/>
          <a:ext cx="5853261" cy="494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4648200" y="3350222"/>
            <a:ext cx="1547252" cy="2821978"/>
          </a:xfrm>
          <a:prstGeom prst="straightConnector1">
            <a:avLst/>
          </a:prstGeom>
          <a:ln w="38100">
            <a:solidFill>
              <a:srgbClr val="7093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7925604">
            <a:off x="759118" y="4722077"/>
            <a:ext cx="92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yriad Pro" pitchFamily="34" charset="0"/>
              </a:rPr>
              <a:t>Success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38200" y="3352800"/>
            <a:ext cx="1524000" cy="2819400"/>
          </a:xfrm>
          <a:prstGeom prst="straightConnector1">
            <a:avLst/>
          </a:prstGeom>
          <a:ln w="38100">
            <a:solidFill>
              <a:srgbClr val="7093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3687873">
            <a:off x="4780012" y="4633043"/>
            <a:ext cx="19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yriad Pro" pitchFamily="34" charset="0"/>
              </a:rPr>
              <a:t>Goals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42373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ssex Colour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2654"/>
      </a:accent1>
      <a:accent2>
        <a:srgbClr val="75B2DD"/>
      </a:accent2>
      <a:accent3>
        <a:srgbClr val="709302"/>
      </a:accent3>
      <a:accent4>
        <a:srgbClr val="C1BF0A"/>
      </a:accent4>
      <a:accent5>
        <a:srgbClr val="FCBF49"/>
      </a:accent5>
      <a:accent6>
        <a:srgbClr val="5C92B5"/>
      </a:accent6>
      <a:hlink>
        <a:srgbClr val="67AFBD"/>
      </a:hlink>
      <a:folHlink>
        <a:srgbClr val="C2A874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exTemplate8B.pptx" id="{285E51F2-F479-4CD3-AEBD-ABC288F861E1}" vid="{086C420C-2FB7-4632-A9C4-F752B456B7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41715</TotalTime>
  <Words>2919</Words>
  <Application>Microsoft Office PowerPoint</Application>
  <PresentationFormat>On-screen Show (4:3)</PresentationFormat>
  <Paragraphs>405</Paragraphs>
  <Slides>44</Slides>
  <Notes>12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Myriad Pro</vt:lpstr>
      <vt:lpstr>Wingdings</vt:lpstr>
      <vt:lpstr>Apothecary</vt:lpstr>
      <vt:lpstr>Performance Management Process for Non-Union Staff</vt:lpstr>
      <vt:lpstr>Agenda</vt:lpstr>
      <vt:lpstr>Why Have a Performance Management Process?</vt:lpstr>
      <vt:lpstr>Why Have a Performance Management Process?</vt:lpstr>
      <vt:lpstr>Everyone has an important role in this process</vt:lpstr>
      <vt:lpstr>Town of Essex Performance Management Process</vt:lpstr>
      <vt:lpstr>Annual Performance Management Cycle</vt:lpstr>
      <vt:lpstr>Annual Performance Management Cycle</vt:lpstr>
      <vt:lpstr>Strategic Goals Cascade Down</vt:lpstr>
      <vt:lpstr>Annual Performance Management Cycle</vt:lpstr>
      <vt:lpstr>Types of Objectives</vt:lpstr>
      <vt:lpstr>Types of Objectives</vt:lpstr>
      <vt:lpstr>Types of Objectives</vt:lpstr>
      <vt:lpstr>Annual Performance Management Cycle</vt:lpstr>
      <vt:lpstr>Planning and Documenting</vt:lpstr>
      <vt:lpstr>Planning and Documenting</vt:lpstr>
      <vt:lpstr>Objective Setting</vt:lpstr>
      <vt:lpstr>Strategic Objectives</vt:lpstr>
      <vt:lpstr>Individual Development Objectives</vt:lpstr>
      <vt:lpstr>Smart Goals</vt:lpstr>
      <vt:lpstr>SMART Goals</vt:lpstr>
      <vt:lpstr>SMART Goals</vt:lpstr>
      <vt:lpstr>SMART Goals</vt:lpstr>
      <vt:lpstr>SMART Goals</vt:lpstr>
      <vt:lpstr>SMART Goals</vt:lpstr>
      <vt:lpstr>SMART Goals Worksheet Exercise</vt:lpstr>
      <vt:lpstr>SMART Goals Worksheet Exercise</vt:lpstr>
      <vt:lpstr>SMART Goals Worksheet Exercise</vt:lpstr>
      <vt:lpstr>Annual Performance Management Cycle</vt:lpstr>
      <vt:lpstr>Execution &amp; Feedback – Individually </vt:lpstr>
      <vt:lpstr>Execution &amp; Feedback – Managers</vt:lpstr>
      <vt:lpstr>Performance Management Process Forms</vt:lpstr>
      <vt:lpstr>Guess the Year?</vt:lpstr>
      <vt:lpstr>Guess the Year?</vt:lpstr>
      <vt:lpstr>Back to the Beginning..........For Now</vt:lpstr>
      <vt:lpstr>Town of Essex Performance Management Process</vt:lpstr>
      <vt:lpstr>PowerPoint Presentation</vt:lpstr>
      <vt:lpstr>PowerPoint Presentation</vt:lpstr>
      <vt:lpstr>PowerPoint Presentation</vt:lpstr>
      <vt:lpstr>Town of Essex Performance Management Process</vt:lpstr>
      <vt:lpstr>Town of Essex Performance Management Process</vt:lpstr>
      <vt:lpstr>Timeline</vt:lpstr>
      <vt:lpstr>Resources</vt:lpstr>
      <vt:lpstr>Resources</vt:lpstr>
    </vt:vector>
  </TitlesOfParts>
  <Company>Essex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Patrick</dc:creator>
  <cp:lastModifiedBy>Sieben, Brandi</cp:lastModifiedBy>
  <cp:revision>249</cp:revision>
  <cp:lastPrinted>2020-09-21T18:24:19Z</cp:lastPrinted>
  <dcterms:created xsi:type="dcterms:W3CDTF">2013-11-01T15:17:01Z</dcterms:created>
  <dcterms:modified xsi:type="dcterms:W3CDTF">2026-04-28T12:58:33Z</dcterms:modified>
</cp:coreProperties>
</file>